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5" r:id="rId3"/>
    <p:sldId id="276" r:id="rId4"/>
    <p:sldId id="277" r:id="rId5"/>
    <p:sldId id="278" r:id="rId6"/>
    <p:sldId id="279" r:id="rId7"/>
    <p:sldId id="274" r:id="rId8"/>
    <p:sldId id="257" r:id="rId9"/>
    <p:sldId id="258" r:id="rId10"/>
    <p:sldId id="259" r:id="rId11"/>
    <p:sldId id="260" r:id="rId12"/>
    <p:sldId id="280" r:id="rId13"/>
    <p:sldId id="261" r:id="rId14"/>
    <p:sldId id="281" r:id="rId15"/>
    <p:sldId id="262" r:id="rId16"/>
    <p:sldId id="282" r:id="rId17"/>
    <p:sldId id="263" r:id="rId18"/>
    <p:sldId id="283" r:id="rId19"/>
    <p:sldId id="265" r:id="rId20"/>
    <p:sldId id="264" r:id="rId21"/>
    <p:sldId id="266" r:id="rId22"/>
    <p:sldId id="271" r:id="rId23"/>
    <p:sldId id="272" r:id="rId24"/>
    <p:sldId id="273" r:id="rId25"/>
    <p:sldId id="267" r:id="rId26"/>
    <p:sldId id="268" r:id="rId27"/>
    <p:sldId id="269" r:id="rId28"/>
    <p:sldId id="2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78" d="100"/>
          <a:sy n="78" d="100"/>
        </p:scale>
        <p:origin x="-11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A3675-6E40-480D-8130-67E5661DAE61}" type="datetimeFigureOut">
              <a:rPr lang="en-US" smtClean="0"/>
              <a:pPr/>
              <a:t>3/4/2019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294C56-5C50-4FD3-9145-256ADEADFC90}" type="slidenum">
              <a:rPr lang="en-US" smtClean="0"/>
              <a:pPr/>
              <a:t>‹#›</a:t>
            </a:fld>
            <a:endParaRPr lang="en-US"/>
          </a:p>
        </p:txBody>
      </p:sp>
    </p:spTree>
    <p:extLst>
      <p:ext uri="{BB962C8B-B14F-4D97-AF65-F5344CB8AC3E}">
        <p14:creationId xmlns:p14="http://schemas.microsoft.com/office/powerpoint/2010/main" val="322451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294C56-5C50-4FD3-9145-256ADEADFC9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CDA466-415D-4916-BA53-E7E671852EA7}" type="datetime1">
              <a:rPr lang="en-US" smtClean="0"/>
              <a:pPr/>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D98C-5189-4B6D-BB26-D9B30D4D68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9444D-A5AA-49BE-ABCF-030DF56B8531}" type="datetime1">
              <a:rPr lang="en-US" smtClean="0"/>
              <a:pPr/>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D98C-5189-4B6D-BB26-D9B30D4D68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4794EE-96A4-43F4-976C-07585918DDEE}" type="datetime1">
              <a:rPr lang="en-US" smtClean="0"/>
              <a:pPr/>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D98C-5189-4B6D-BB26-D9B30D4D68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8B6243-9E58-4F86-9513-1E062E0C2B9A}" type="datetime1">
              <a:rPr lang="en-US" smtClean="0"/>
              <a:pPr/>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D98C-5189-4B6D-BB26-D9B30D4D68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D90953-A3BB-448C-ABFD-C0562DD67C49}" type="datetime1">
              <a:rPr lang="en-US" smtClean="0"/>
              <a:pPr/>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D98C-5189-4B6D-BB26-D9B30D4D68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43D55B-E79B-4787-A32D-CFFF10BD051E}" type="datetime1">
              <a:rPr lang="en-US" smtClean="0"/>
              <a:pPr/>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FD98C-5189-4B6D-BB26-D9B30D4D68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1BD0D-C5EF-4268-A151-90C78FD9D07D}" type="datetime1">
              <a:rPr lang="en-US" smtClean="0"/>
              <a:pPr/>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4FD98C-5189-4B6D-BB26-D9B30D4D68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D6E4DE-BE92-4FF7-AEE7-EE9944085B2F}" type="datetime1">
              <a:rPr lang="en-US" smtClean="0"/>
              <a:pPr/>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4FD98C-5189-4B6D-BB26-D9B30D4D68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35EE5-3258-478F-B346-61EE26CE9E52}" type="datetime1">
              <a:rPr lang="en-US" smtClean="0"/>
              <a:pPr/>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4FD98C-5189-4B6D-BB26-D9B30D4D68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95DA2-4DF2-4090-80E2-853F3E6748AA}" type="datetime1">
              <a:rPr lang="en-US" smtClean="0"/>
              <a:pPr/>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FD98C-5189-4B6D-BB26-D9B30D4D68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9E079-BF7F-4219-9730-6552B927F3D6}" type="datetime1">
              <a:rPr lang="en-US" smtClean="0"/>
              <a:pPr/>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FD98C-5189-4B6D-BB26-D9B30D4D68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E2DC2-54D1-44E4-AEB8-32BFA9F7D675}" type="datetime1">
              <a:rPr lang="en-US" smtClean="0"/>
              <a:pPr/>
              <a:t>3/4/2019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FD98C-5189-4B6D-BB26-D9B30D4D68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oleObject11.bin"/><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5.emf"/><Relationship Id="rId5" Type="http://schemas.openxmlformats.org/officeDocument/2006/relationships/oleObject" Target="../embeddings/oleObject15.bin"/><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0.emf"/><Relationship Id="rId5" Type="http://schemas.openxmlformats.org/officeDocument/2006/relationships/oleObject" Target="../embeddings/oleObject20.bin"/><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23.emf"/><Relationship Id="rId5" Type="http://schemas.openxmlformats.org/officeDocument/2006/relationships/oleObject" Target="../embeddings/oleObject23.bin"/><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7"/>
          <p:cNvSpPr>
            <a:spLocks noGrp="1"/>
          </p:cNvSpPr>
          <p:nvPr>
            <p:ph type="sldNum" sz="quarter" idx="12"/>
          </p:nvPr>
        </p:nvSpPr>
        <p:spPr/>
        <p:txBody>
          <a:bodyPr/>
          <a:lstStyle/>
          <a:p>
            <a:fld id="{834FD98C-5189-4B6D-BB26-D9B30D4D681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extLst>
              <p:ext uri="{D42A27DB-BD31-4B8C-83A1-F6EECF244321}">
                <p14:modId xmlns:p14="http://schemas.microsoft.com/office/powerpoint/2010/main" val="2704516621"/>
              </p:ext>
            </p:extLst>
          </p:nvPr>
        </p:nvGraphicFramePr>
        <p:xfrm>
          <a:off x="539552" y="1772816"/>
          <a:ext cx="8280920" cy="4765675"/>
        </p:xfrm>
        <a:graphic>
          <a:graphicData uri="http://schemas.openxmlformats.org/presentationml/2006/ole">
            <mc:AlternateContent xmlns:mc="http://schemas.openxmlformats.org/markup-compatibility/2006">
              <mc:Choice xmlns:v="urn:schemas-microsoft-com:vml" Requires="v">
                <p:oleObj spid="_x0000_s18436" name="CS ChemDraw Drawing" r:id="rId3" imgW="7922895" imgH="5088255" progId="ChemDraw.Document.6.0">
                  <p:embed/>
                </p:oleObj>
              </mc:Choice>
              <mc:Fallback>
                <p:oleObj name="CS ChemDraw Drawing" r:id="rId3" imgW="7922895" imgH="5088255"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72816"/>
                        <a:ext cx="8280920" cy="4765675"/>
                      </a:xfrm>
                      <a:prstGeom prst="rect">
                        <a:avLst/>
                      </a:prstGeom>
                      <a:noFill/>
                    </p:spPr>
                  </p:pic>
                </p:oleObj>
              </mc:Fallback>
            </mc:AlternateContent>
          </a:graphicData>
        </a:graphic>
      </p:graphicFrame>
      <p:sp>
        <p:nvSpPr>
          <p:cNvPr id="18436" name="Rectangle 4"/>
          <p:cNvSpPr>
            <a:spLocks noChangeArrowheads="1"/>
          </p:cNvSpPr>
          <p:nvPr/>
        </p:nvSpPr>
        <p:spPr bwMode="auto">
          <a:xfrm>
            <a:off x="1571604" y="428604"/>
            <a:ext cx="4000528" cy="651420"/>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sng"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Positions of signals (Chemical shift)</a:t>
            </a:r>
            <a:endParaRPr kumimoji="0" lang="en-US" sz="1600" b="1"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34FD98C-5189-4B6D-BB26-D9B30D4D681E}" type="slidenum">
              <a:rPr lang="en-US" smtClean="0"/>
              <a:pPr/>
              <a:t>10</a:t>
            </a:fld>
            <a:endParaRPr lang="en-US"/>
          </a:p>
        </p:txBody>
      </p:sp>
      <p:sp>
        <p:nvSpPr>
          <p:cNvPr id="2" name="مستطيل 1"/>
          <p:cNvSpPr/>
          <p:nvPr/>
        </p:nvSpPr>
        <p:spPr>
          <a:xfrm>
            <a:off x="179512" y="836712"/>
            <a:ext cx="8640960" cy="777777"/>
          </a:xfrm>
          <a:prstGeom prst="rect">
            <a:avLst/>
          </a:prstGeom>
        </p:spPr>
        <p:txBody>
          <a:bodyPr wrap="square">
            <a:spAutoFit/>
          </a:bodyPr>
          <a:lstStyle/>
          <a:p>
            <a:pPr>
              <a:lnSpc>
                <a:spcPct val="115000"/>
              </a:lnSpc>
              <a:spcAft>
                <a:spcPts val="1000"/>
              </a:spcAft>
            </a:pPr>
            <a:r>
              <a:rPr lang="en-US" sz="2000" b="1" dirty="0">
                <a:solidFill>
                  <a:srgbClr val="0070C0"/>
                </a:solidFill>
                <a:latin typeface="Times New Roman"/>
                <a:ea typeface="Calibri"/>
                <a:cs typeface="Arial"/>
              </a:rPr>
              <a:t>The number of signals in the NMR </a:t>
            </a:r>
            <a:r>
              <a:rPr lang="en-US" sz="2000" b="1" dirty="0">
                <a:solidFill>
                  <a:srgbClr val="0070C0"/>
                </a:solidFill>
                <a:latin typeface="Cambria Math"/>
                <a:ea typeface="Calibri"/>
                <a:cs typeface="Times New Roman"/>
              </a:rPr>
              <a:t>→</a:t>
            </a:r>
            <a:r>
              <a:rPr lang="en-US" sz="2000" b="1" dirty="0">
                <a:solidFill>
                  <a:srgbClr val="0070C0"/>
                </a:solidFill>
                <a:latin typeface="Times New Roman"/>
                <a:ea typeface="Calibri"/>
                <a:cs typeface="Arial"/>
              </a:rPr>
              <a:t> the number of sets of equivalent protons in a molecule</a:t>
            </a:r>
            <a:endParaRPr lang="en-US" sz="2000" dirty="0">
              <a:ea typeface="Calibri"/>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1041733885"/>
              </p:ext>
            </p:extLst>
          </p:nvPr>
        </p:nvGraphicFramePr>
        <p:xfrm>
          <a:off x="1157442" y="2348880"/>
          <a:ext cx="7113279" cy="3819552"/>
        </p:xfrm>
        <a:graphic>
          <a:graphicData uri="http://schemas.openxmlformats.org/presentationml/2006/ole">
            <mc:AlternateContent xmlns:mc="http://schemas.openxmlformats.org/markup-compatibility/2006">
              <mc:Choice xmlns:v="urn:schemas-microsoft-com:vml" Requires="v">
                <p:oleObj spid="_x0000_s19461" name="CS ChemDraw Drawing" r:id="rId3" imgW="6566400" imgH="3522960" progId="ChemDraw.Document.6.0">
                  <p:embed/>
                </p:oleObj>
              </mc:Choice>
              <mc:Fallback>
                <p:oleObj name="CS ChemDraw Drawing" r:id="rId3" imgW="6566400" imgH="352296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442" y="2348880"/>
                        <a:ext cx="7113279" cy="3819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834FD98C-5189-4B6D-BB26-D9B30D4D681E}" type="slidenum">
              <a:rPr lang="en-US" smtClean="0"/>
              <a:pPr/>
              <a:t>11</a:t>
            </a:fld>
            <a:endParaRPr lang="en-US"/>
          </a:p>
        </p:txBody>
      </p:sp>
      <p:cxnSp>
        <p:nvCxnSpPr>
          <p:cNvPr id="5" name="Straight Arrow Connector 4"/>
          <p:cNvCxnSpPr/>
          <p:nvPr/>
        </p:nvCxnSpPr>
        <p:spPr>
          <a:xfrm rot="5400000">
            <a:off x="5765193" y="2098847"/>
            <a:ext cx="857256"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4264995" y="2313161"/>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3372020" y="2134566"/>
            <a:ext cx="85725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مستطيل 1"/>
          <p:cNvSpPr/>
          <p:nvPr/>
        </p:nvSpPr>
        <p:spPr>
          <a:xfrm>
            <a:off x="323528" y="404664"/>
            <a:ext cx="8640960" cy="800219"/>
          </a:xfrm>
          <a:prstGeom prst="rect">
            <a:avLst/>
          </a:prstGeom>
        </p:spPr>
        <p:txBody>
          <a:bodyPr wrap="square">
            <a:spAutoFit/>
          </a:bodyPr>
          <a:lstStyle/>
          <a:p>
            <a:pPr>
              <a:lnSpc>
                <a:spcPct val="115000"/>
              </a:lnSpc>
              <a:spcAft>
                <a:spcPts val="1000"/>
              </a:spcAft>
            </a:pPr>
            <a:r>
              <a:rPr lang="en-US" sz="2000" dirty="0">
                <a:latin typeface="Times New Roman"/>
                <a:ea typeface="Calibri"/>
                <a:cs typeface="Arial"/>
              </a:rPr>
              <a:t>It is important to note that it is electronic environment which tells where a proton shows absorption in the spectrum.</a:t>
            </a:r>
            <a:endParaRPr lang="en-US" sz="2000" dirty="0">
              <a:ea typeface="Calibri"/>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834FD98C-5189-4B6D-BB26-D9B30D4D681E}" type="slidenum">
              <a:rPr lang="en-US" smtClean="0"/>
              <a:pPr/>
              <a:t>12</a:t>
            </a:fld>
            <a:endParaRPr lang="en-US"/>
          </a:p>
        </p:txBody>
      </p:sp>
      <p:sp>
        <p:nvSpPr>
          <p:cNvPr id="3" name="مستطيل 2"/>
          <p:cNvSpPr/>
          <p:nvPr/>
        </p:nvSpPr>
        <p:spPr>
          <a:xfrm>
            <a:off x="395536" y="836712"/>
            <a:ext cx="8496944" cy="4317207"/>
          </a:xfrm>
          <a:prstGeom prst="rect">
            <a:avLst/>
          </a:prstGeom>
        </p:spPr>
        <p:txBody>
          <a:bodyPr wrap="square">
            <a:spAutoFit/>
          </a:bodyPr>
          <a:lstStyle/>
          <a:p>
            <a:pPr>
              <a:lnSpc>
                <a:spcPct val="115000"/>
              </a:lnSpc>
              <a:spcAft>
                <a:spcPts val="1000"/>
              </a:spcAft>
            </a:pPr>
            <a:r>
              <a:rPr lang="en-US" sz="2000" dirty="0">
                <a:latin typeface="Times New Roman"/>
                <a:ea typeface="Calibri"/>
                <a:cs typeface="Arial"/>
              </a:rPr>
              <a:t>When a molecule is placed in a magnetic field, its electrons are cause to circulate and thus, they produce secondary magnetic fields i.e., induced magnetic field. Rotation of electrons about the proton itself generates a field in such a way that at the proton, it opposes the applied field. Thus the field felt by proton, in diminished and the proton is said to shielded. Rotation of electron (especially π electrons) about the nearby nuclei generates a field that can either oppose or reinforce the applied field at the proton. If the induced field opposes the applied field, then proton is said to be shielded. But if the induced field reinforces the applied field the proton feels a higher field strength and thus, such a proton is said to be </a:t>
            </a:r>
            <a:r>
              <a:rPr lang="en-US" sz="2000" dirty="0" err="1">
                <a:latin typeface="Times New Roman"/>
                <a:ea typeface="Calibri"/>
                <a:cs typeface="Arial"/>
              </a:rPr>
              <a:t>deshielded</a:t>
            </a:r>
            <a:r>
              <a:rPr lang="en-US" sz="2000" dirty="0">
                <a:latin typeface="Times New Roman"/>
                <a:ea typeface="Calibri"/>
                <a:cs typeface="Arial"/>
              </a:rPr>
              <a:t>. Shielding shifts the absorption up field and </a:t>
            </a:r>
            <a:r>
              <a:rPr lang="en-US" sz="2000" dirty="0" err="1">
                <a:latin typeface="Times New Roman"/>
                <a:ea typeface="Calibri"/>
                <a:cs typeface="Arial"/>
              </a:rPr>
              <a:t>desheilding</a:t>
            </a:r>
            <a:r>
              <a:rPr lang="en-US" sz="2000" dirty="0">
                <a:latin typeface="Times New Roman"/>
                <a:ea typeface="Calibri"/>
                <a:cs typeface="Arial"/>
              </a:rPr>
              <a:t> shifts the absorption downfield to get an  effective field strength necessary for absorption.</a:t>
            </a:r>
            <a:endParaRPr lang="en-US" sz="2000" dirty="0">
              <a:ea typeface="Calibri"/>
              <a:cs typeface="Arial"/>
            </a:endParaRPr>
          </a:p>
        </p:txBody>
      </p:sp>
    </p:spTree>
    <p:extLst>
      <p:ext uri="{BB962C8B-B14F-4D97-AF65-F5344CB8AC3E}">
        <p14:creationId xmlns:p14="http://schemas.microsoft.com/office/powerpoint/2010/main" val="13179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1" name="Object 1"/>
          <p:cNvGraphicFramePr>
            <a:graphicFrameLocks noChangeAspect="1"/>
          </p:cNvGraphicFramePr>
          <p:nvPr/>
        </p:nvGraphicFramePr>
        <p:xfrm>
          <a:off x="1571604" y="285728"/>
          <a:ext cx="6141858" cy="3257560"/>
        </p:xfrm>
        <a:graphic>
          <a:graphicData uri="http://schemas.openxmlformats.org/presentationml/2006/ole">
            <mc:AlternateContent xmlns:mc="http://schemas.openxmlformats.org/markup-compatibility/2006">
              <mc:Choice xmlns:v="urn:schemas-microsoft-com:vml" Requires="v">
                <p:oleObj spid="_x0000_s20489" name="CS ChemDraw Drawing" r:id="rId3" imgW="5469255" imgH="2905887" progId="ChemDraw.Document.6.0">
                  <p:embed/>
                </p:oleObj>
              </mc:Choice>
              <mc:Fallback>
                <p:oleObj name="CS ChemDraw Drawing" r:id="rId3" imgW="5469255" imgH="2905887"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04" y="285728"/>
                        <a:ext cx="6141858" cy="3257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500166" y="5072074"/>
            <a:ext cx="6786610" cy="369332"/>
          </a:xfrm>
          <a:prstGeom prst="rect">
            <a:avLst/>
          </a:prstGeom>
          <a:noFill/>
        </p:spPr>
        <p:txBody>
          <a:bodyPr wrap="square" rtlCol="0">
            <a:spAutoFit/>
          </a:bodyPr>
          <a:lstStyle/>
          <a:p>
            <a:endParaRPr lang="en-US" dirty="0"/>
          </a:p>
        </p:txBody>
      </p:sp>
      <p:sp>
        <p:nvSpPr>
          <p:cNvPr id="8" name="TextBox 7"/>
          <p:cNvSpPr txBox="1"/>
          <p:nvPr/>
        </p:nvSpPr>
        <p:spPr>
          <a:xfrm>
            <a:off x="1652566" y="5224474"/>
            <a:ext cx="6786610" cy="369332"/>
          </a:xfrm>
          <a:prstGeom prst="rect">
            <a:avLst/>
          </a:prstGeom>
          <a:noFill/>
        </p:spPr>
        <p:txBody>
          <a:bodyPr wrap="square" rtlCol="0">
            <a:spAutoFit/>
          </a:bodyPr>
          <a:lstStyle/>
          <a:p>
            <a:endParaRPr lang="en-US" dirty="0"/>
          </a:p>
        </p:txBody>
      </p:sp>
      <p:sp>
        <p:nvSpPr>
          <p:cNvPr id="20487" name="Rectangle 7"/>
          <p:cNvSpPr>
            <a:spLocks noChangeArrowheads="1"/>
          </p:cNvSpPr>
          <p:nvPr/>
        </p:nvSpPr>
        <p:spPr bwMode="auto">
          <a:xfrm>
            <a:off x="714348" y="4000504"/>
            <a:ext cx="800105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Chemical shifts: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the positions of NMR absorptions, which arise due to the shielding or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deshielding</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protons by the electrons.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1"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Note:-</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Protons with the same chemical shift are called equivalent protons. Non equivalent protons have different chemical shifts.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20486" name="Object 6"/>
          <p:cNvGraphicFramePr>
            <a:graphicFrameLocks noChangeAspect="1"/>
          </p:cNvGraphicFramePr>
          <p:nvPr/>
        </p:nvGraphicFramePr>
        <p:xfrm>
          <a:off x="1500166" y="5500702"/>
          <a:ext cx="6115050" cy="209550"/>
        </p:xfrm>
        <a:graphic>
          <a:graphicData uri="http://schemas.openxmlformats.org/presentationml/2006/ole">
            <mc:AlternateContent xmlns:mc="http://schemas.openxmlformats.org/markup-compatibility/2006">
              <mc:Choice xmlns:v="urn:schemas-microsoft-com:vml" Requires="v">
                <p:oleObj spid="_x0000_s20490" name="CS ChemDraw Drawing" r:id="rId5" imgW="6670167" imgH="223647" progId="ChemDraw.Document.6.0">
                  <p:embed/>
                </p:oleObj>
              </mc:Choice>
              <mc:Fallback>
                <p:oleObj name="CS ChemDraw Drawing" r:id="rId5" imgW="6670167" imgH="223647" progId="ChemDraw.Document.6.0">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166" y="5500702"/>
                        <a:ext cx="6115050"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8" name="Rectangle 8"/>
          <p:cNvSpPr>
            <a:spLocks noChangeArrowheads="1"/>
          </p:cNvSpPr>
          <p:nvPr/>
        </p:nvSpPr>
        <p:spPr bwMode="auto">
          <a:xfrm>
            <a:off x="0" y="666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lstStyle/>
          <a:p>
            <a:fld id="{834FD98C-5189-4B6D-BB26-D9B30D4D681E}"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834FD98C-5189-4B6D-BB26-D9B30D4D681E}" type="slidenum">
              <a:rPr lang="en-US" smtClean="0"/>
              <a:pPr/>
              <a:t>14</a:t>
            </a:fld>
            <a:endParaRPr lang="en-US"/>
          </a:p>
        </p:txBody>
      </p:sp>
      <p:sp>
        <p:nvSpPr>
          <p:cNvPr id="4" name="مستطيل 3"/>
          <p:cNvSpPr/>
          <p:nvPr/>
        </p:nvSpPr>
        <p:spPr>
          <a:xfrm>
            <a:off x="611560" y="548680"/>
            <a:ext cx="8208912" cy="1366528"/>
          </a:xfrm>
          <a:prstGeom prst="rect">
            <a:avLst/>
          </a:prstGeom>
        </p:spPr>
        <p:txBody>
          <a:bodyPr wrap="square">
            <a:spAutoFit/>
          </a:bodyPr>
          <a:lstStyle/>
          <a:p>
            <a:pPr>
              <a:lnSpc>
                <a:spcPct val="115000"/>
              </a:lnSpc>
              <a:spcAft>
                <a:spcPts val="1000"/>
              </a:spcAft>
            </a:pPr>
            <a:r>
              <a:rPr lang="en-US" sz="2400" b="1" dirty="0">
                <a:solidFill>
                  <a:srgbClr val="0070C0"/>
                </a:solidFill>
                <a:latin typeface="Times New Roman"/>
                <a:ea typeface="Calibri"/>
                <a:cs typeface="Arial"/>
              </a:rPr>
              <a:t>Chemical shifts: -</a:t>
            </a:r>
            <a:r>
              <a:rPr lang="en-US" sz="2400" dirty="0">
                <a:latin typeface="Times New Roman"/>
                <a:ea typeface="Calibri"/>
                <a:cs typeface="Arial"/>
              </a:rPr>
              <a:t> are the positions of NMR absorptions, which arise due to the shielding or </a:t>
            </a:r>
            <a:r>
              <a:rPr lang="en-US" sz="2400" dirty="0" err="1">
                <a:latin typeface="Times New Roman"/>
                <a:ea typeface="Calibri"/>
                <a:cs typeface="Arial"/>
              </a:rPr>
              <a:t>deshielding</a:t>
            </a:r>
            <a:r>
              <a:rPr lang="en-US" sz="2400" dirty="0">
                <a:latin typeface="Times New Roman"/>
                <a:ea typeface="Calibri"/>
                <a:cs typeface="Arial"/>
              </a:rPr>
              <a:t> of protons by the electrons.</a:t>
            </a:r>
            <a:endParaRPr lang="en-US" sz="2400" dirty="0">
              <a:ea typeface="Calibri"/>
              <a:cs typeface="Arial"/>
            </a:endParaRPr>
          </a:p>
        </p:txBody>
      </p:sp>
      <p:sp>
        <p:nvSpPr>
          <p:cNvPr id="5" name="مستطيل 4"/>
          <p:cNvSpPr/>
          <p:nvPr/>
        </p:nvSpPr>
        <p:spPr>
          <a:xfrm>
            <a:off x="529288" y="5342889"/>
            <a:ext cx="8352928" cy="764825"/>
          </a:xfrm>
          <a:prstGeom prst="rect">
            <a:avLst/>
          </a:prstGeom>
        </p:spPr>
        <p:txBody>
          <a:bodyPr wrap="square">
            <a:spAutoFit/>
          </a:bodyPr>
          <a:lstStyle/>
          <a:p>
            <a:pPr>
              <a:lnSpc>
                <a:spcPct val="115000"/>
              </a:lnSpc>
              <a:spcAft>
                <a:spcPts val="0"/>
              </a:spcAft>
            </a:pPr>
            <a:r>
              <a:rPr lang="en-US" sz="2000" b="1" i="1" u="sng" dirty="0">
                <a:solidFill>
                  <a:srgbClr val="C00000"/>
                </a:solidFill>
                <a:latin typeface="Times New Roman"/>
                <a:ea typeface="Calibri"/>
                <a:cs typeface="Arial"/>
              </a:rPr>
              <a:t>Note:-</a:t>
            </a:r>
            <a:r>
              <a:rPr lang="en-US" dirty="0">
                <a:latin typeface="Times New Roman"/>
                <a:ea typeface="Calibri"/>
                <a:cs typeface="Arial"/>
              </a:rPr>
              <a:t> </a:t>
            </a:r>
            <a:r>
              <a:rPr lang="en-US" b="1" dirty="0">
                <a:latin typeface="Times New Roman"/>
                <a:ea typeface="Calibri"/>
                <a:cs typeface="Arial"/>
              </a:rPr>
              <a:t>Protons with the same chemical shift are called equivalent protons. Non equivalent protons have different chemical shifts.</a:t>
            </a:r>
            <a:endParaRPr lang="en-US" sz="1600" dirty="0">
              <a:ea typeface="Calibri"/>
              <a:cs typeface="Aria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7" name="كائن 6"/>
          <p:cNvGraphicFramePr>
            <a:graphicFrameLocks noChangeAspect="1"/>
          </p:cNvGraphicFramePr>
          <p:nvPr>
            <p:extLst>
              <p:ext uri="{D42A27DB-BD31-4B8C-83A1-F6EECF244321}">
                <p14:modId xmlns:p14="http://schemas.microsoft.com/office/powerpoint/2010/main" val="1202038256"/>
              </p:ext>
            </p:extLst>
          </p:nvPr>
        </p:nvGraphicFramePr>
        <p:xfrm>
          <a:off x="2267744" y="1948752"/>
          <a:ext cx="4356407" cy="3074379"/>
        </p:xfrm>
        <a:graphic>
          <a:graphicData uri="http://schemas.openxmlformats.org/presentationml/2006/ole">
            <mc:AlternateContent xmlns:mc="http://schemas.openxmlformats.org/markup-compatibility/2006">
              <mc:Choice xmlns:v="urn:schemas-microsoft-com:vml" Requires="v">
                <p:oleObj spid="_x0000_s34820" name="CS ChemDraw Drawing" r:id="rId3" imgW="3955919" imgH="2788826" progId="ChemDraw.Document.6.0">
                  <p:embed/>
                </p:oleObj>
              </mc:Choice>
              <mc:Fallback>
                <p:oleObj name="CS ChemDraw Drawing" r:id="rId3" imgW="3955919" imgH="2788826"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948752"/>
                        <a:ext cx="4356407" cy="3074379"/>
                      </a:xfrm>
                      <a:prstGeom prst="rect">
                        <a:avLst/>
                      </a:prstGeom>
                      <a:noFill/>
                    </p:spPr>
                  </p:pic>
                </p:oleObj>
              </mc:Fallback>
            </mc:AlternateContent>
          </a:graphicData>
        </a:graphic>
      </p:graphicFrame>
    </p:spTree>
    <p:extLst>
      <p:ext uri="{BB962C8B-B14F-4D97-AF65-F5344CB8AC3E}">
        <p14:creationId xmlns:p14="http://schemas.microsoft.com/office/powerpoint/2010/main" val="4024444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05" name="Object 1"/>
          <p:cNvGraphicFramePr>
            <a:graphicFrameLocks noChangeAspect="1"/>
          </p:cNvGraphicFramePr>
          <p:nvPr>
            <p:extLst>
              <p:ext uri="{D42A27DB-BD31-4B8C-83A1-F6EECF244321}">
                <p14:modId xmlns:p14="http://schemas.microsoft.com/office/powerpoint/2010/main" val="2349919921"/>
              </p:ext>
            </p:extLst>
          </p:nvPr>
        </p:nvGraphicFramePr>
        <p:xfrm>
          <a:off x="3131840" y="2492896"/>
          <a:ext cx="3097970" cy="2016139"/>
        </p:xfrm>
        <a:graphic>
          <a:graphicData uri="http://schemas.openxmlformats.org/presentationml/2006/ole">
            <mc:AlternateContent xmlns:mc="http://schemas.openxmlformats.org/markup-compatibility/2006">
              <mc:Choice xmlns:v="urn:schemas-microsoft-com:vml" Requires="v">
                <p:oleObj spid="_x0000_s21508" name="CS ChemDraw Drawing" r:id="rId3" imgW="1924431" imgH="1255395" progId="ChemDraw.Document.6.0">
                  <p:embed/>
                </p:oleObj>
              </mc:Choice>
              <mc:Fallback>
                <p:oleObj name="CS ChemDraw Drawing" r:id="rId3" imgW="1924431" imgH="1255395"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492896"/>
                        <a:ext cx="3097970" cy="2016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7" name="Rectangle 3"/>
          <p:cNvSpPr>
            <a:spLocks noChangeArrowheads="1"/>
          </p:cNvSpPr>
          <p:nvPr/>
        </p:nvSpPr>
        <p:spPr bwMode="auto">
          <a:xfrm>
            <a:off x="1331640" y="1484784"/>
            <a:ext cx="685804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Tetramethyl</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silane</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(TMS) is taken as a reference.</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71440" y="4867952"/>
            <a:ext cx="8572560" cy="1477328"/>
          </a:xfrm>
          <a:prstGeom prst="rect">
            <a:avLst/>
          </a:prstGeom>
        </p:spPr>
        <p:txBody>
          <a:bodyPr wrap="square">
            <a:spAutoFit/>
          </a:bodyPr>
          <a:lstStyle/>
          <a:p>
            <a:r>
              <a:rPr lang="en-US" dirty="0">
                <a:latin typeface="Times New Roman" pitchFamily="18" charset="0"/>
                <a:cs typeface="Times New Roman" pitchFamily="18" charset="0"/>
              </a:rPr>
              <a:t>Due to the low </a:t>
            </a:r>
            <a:r>
              <a:rPr lang="en-US" dirty="0" err="1">
                <a:latin typeface="Times New Roman" pitchFamily="18" charset="0"/>
                <a:cs typeface="Times New Roman" pitchFamily="18" charset="0"/>
              </a:rPr>
              <a:t>electronegativity</a:t>
            </a:r>
            <a:r>
              <a:rPr lang="en-US" dirty="0">
                <a:latin typeface="Times New Roman" pitchFamily="18" charset="0"/>
                <a:cs typeface="Times New Roman" pitchFamily="18" charset="0"/>
              </a:rPr>
              <a:t> of silicon, the shielding of equivalent protons in </a:t>
            </a:r>
            <a:r>
              <a:rPr lang="en-US" dirty="0" err="1">
                <a:latin typeface="Times New Roman" pitchFamily="18" charset="0"/>
                <a:cs typeface="Times New Roman" pitchFamily="18" charset="0"/>
              </a:rPr>
              <a:t>tetramethyl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silane</a:t>
            </a:r>
            <a:r>
              <a:rPr lang="en-US" dirty="0">
                <a:latin typeface="Times New Roman" pitchFamily="18" charset="0"/>
                <a:cs typeface="Times New Roman" pitchFamily="18" charset="0"/>
              </a:rPr>
              <a:t> is greater than most of the organic compounds. Therefore, NMR signal for </a:t>
            </a:r>
            <a:r>
              <a:rPr lang="en-US" dirty="0" err="1">
                <a:latin typeface="Times New Roman" pitchFamily="18" charset="0"/>
                <a:cs typeface="Times New Roman" pitchFamily="18" charset="0"/>
              </a:rPr>
              <a:t>tetramethyl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silane</a:t>
            </a:r>
            <a:r>
              <a:rPr lang="en-US" dirty="0">
                <a:latin typeface="Times New Roman" pitchFamily="18" charset="0"/>
                <a:cs typeface="Times New Roman" pitchFamily="18" charset="0"/>
              </a:rPr>
              <a:t> is taken as a reference and chemical shifts for different kinds of protons are measure relative to it</a:t>
            </a:r>
            <a:r>
              <a:rPr lang="en-US" b="1" dirty="0">
                <a:latin typeface="Times New Roman" pitchFamily="18" charset="0"/>
                <a:cs typeface="Times New Roman" pitchFamily="18" charset="0"/>
              </a:rPr>
              <a:t>.(i.e., Methyl protons of TMS are strongly shielded and therefore absorbs at higher field than almost all organic protons).</a:t>
            </a:r>
            <a:r>
              <a:rPr lang="en-US" dirty="0">
                <a:latin typeface="Times New Roman" pitchFamily="18" charset="0"/>
                <a:cs typeface="Times New Roman" pitchFamily="18" charset="0"/>
              </a:rPr>
              <a:t> </a:t>
            </a:r>
          </a:p>
        </p:txBody>
      </p:sp>
      <p:sp>
        <p:nvSpPr>
          <p:cNvPr id="7" name="Slide Number Placeholder 6"/>
          <p:cNvSpPr>
            <a:spLocks noGrp="1"/>
          </p:cNvSpPr>
          <p:nvPr>
            <p:ph type="sldNum" sz="quarter" idx="12"/>
          </p:nvPr>
        </p:nvSpPr>
        <p:spPr/>
        <p:txBody>
          <a:bodyPr/>
          <a:lstStyle/>
          <a:p>
            <a:fld id="{834FD98C-5189-4B6D-BB26-D9B30D4D681E}" type="slidenum">
              <a:rPr lang="en-US" smtClean="0"/>
              <a:pPr/>
              <a:t>15</a:t>
            </a:fld>
            <a:endParaRPr lang="en-US"/>
          </a:p>
        </p:txBody>
      </p:sp>
      <p:sp>
        <p:nvSpPr>
          <p:cNvPr id="2" name="مستطيل 1"/>
          <p:cNvSpPr/>
          <p:nvPr/>
        </p:nvSpPr>
        <p:spPr>
          <a:xfrm>
            <a:off x="339486" y="476672"/>
            <a:ext cx="8465028" cy="729430"/>
          </a:xfrm>
          <a:prstGeom prst="rect">
            <a:avLst/>
          </a:prstGeom>
        </p:spPr>
        <p:txBody>
          <a:bodyPr wrap="square">
            <a:spAutoFit/>
          </a:bodyPr>
          <a:lstStyle/>
          <a:p>
            <a:pPr>
              <a:lnSpc>
                <a:spcPct val="115000"/>
              </a:lnSpc>
              <a:spcAft>
                <a:spcPts val="1000"/>
              </a:spcAft>
            </a:pPr>
            <a:r>
              <a:rPr lang="en-US" dirty="0">
                <a:latin typeface="Times New Roman"/>
                <a:ea typeface="Calibri"/>
                <a:cs typeface="Arial"/>
              </a:rPr>
              <a:t> For measuring chemical shifts of various protons in a molecule, the signal for </a:t>
            </a:r>
            <a:r>
              <a:rPr lang="en-US" dirty="0" err="1">
                <a:latin typeface="Times New Roman"/>
                <a:ea typeface="Calibri"/>
                <a:cs typeface="Arial"/>
              </a:rPr>
              <a:t>tetramethyl</a:t>
            </a:r>
            <a:r>
              <a:rPr lang="en-US" dirty="0">
                <a:latin typeface="Times New Roman"/>
                <a:ea typeface="Calibri"/>
                <a:cs typeface="Arial"/>
              </a:rPr>
              <a:t> </a:t>
            </a:r>
            <a:r>
              <a:rPr lang="en-US" dirty="0" err="1">
                <a:latin typeface="Times New Roman"/>
                <a:ea typeface="Calibri"/>
                <a:cs typeface="Arial"/>
              </a:rPr>
              <a:t>silane</a:t>
            </a:r>
            <a:r>
              <a:rPr lang="en-US" dirty="0">
                <a:latin typeface="Times New Roman"/>
                <a:ea typeface="Calibri"/>
                <a:cs typeface="Arial"/>
              </a:rPr>
              <a:t> (TMS) is taken as a reference.</a:t>
            </a:r>
            <a:endParaRPr lang="en-US" sz="1600" dirty="0">
              <a:ea typeface="Calibri"/>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834FD98C-5189-4B6D-BB26-D9B30D4D681E}" type="slidenum">
              <a:rPr lang="en-US" smtClean="0"/>
              <a:pPr/>
              <a:t>16</a:t>
            </a:fld>
            <a:endParaRPr lang="en-US"/>
          </a:p>
        </p:txBody>
      </p:sp>
      <p:sp>
        <p:nvSpPr>
          <p:cNvPr id="3" name="مستطيل 2"/>
          <p:cNvSpPr/>
          <p:nvPr/>
        </p:nvSpPr>
        <p:spPr>
          <a:xfrm>
            <a:off x="402400" y="836712"/>
            <a:ext cx="8640960" cy="4317207"/>
          </a:xfrm>
          <a:prstGeom prst="rect">
            <a:avLst/>
          </a:prstGeom>
        </p:spPr>
        <p:txBody>
          <a:bodyPr wrap="square">
            <a:spAutoFit/>
          </a:bodyPr>
          <a:lstStyle/>
          <a:p>
            <a:pPr>
              <a:lnSpc>
                <a:spcPct val="115000"/>
              </a:lnSpc>
              <a:spcAft>
                <a:spcPts val="0"/>
              </a:spcAft>
            </a:pPr>
            <a:r>
              <a:rPr lang="en-US" sz="2000" b="1" i="1" u="sng" dirty="0">
                <a:solidFill>
                  <a:srgbClr val="00B050"/>
                </a:solidFill>
                <a:latin typeface="Times New Roman"/>
                <a:ea typeface="Calibri"/>
                <a:cs typeface="Arial"/>
              </a:rPr>
              <a:t>Chemical shift:-</a:t>
            </a:r>
            <a:r>
              <a:rPr lang="en-US" sz="2000" dirty="0">
                <a:latin typeface="Times New Roman"/>
                <a:ea typeface="Calibri"/>
                <a:cs typeface="Arial"/>
              </a:rPr>
              <a:t>  may be expressed as the difference between the resonance frequency of the protons in the sample </a:t>
            </a:r>
            <a:r>
              <a:rPr lang="en-US" sz="2000" b="1" dirty="0">
                <a:latin typeface="Times New Roman"/>
                <a:ea typeface="Calibri"/>
                <a:cs typeface="Arial"/>
              </a:rPr>
              <a:t>(</a:t>
            </a:r>
            <a:r>
              <a:rPr lang="en-US" sz="2000" b="1" dirty="0" err="1">
                <a:latin typeface="Times New Roman"/>
                <a:ea typeface="Calibri"/>
                <a:cs typeface="Arial"/>
              </a:rPr>
              <a:t>ν</a:t>
            </a:r>
            <a:r>
              <a:rPr lang="en-US" sz="2000" b="1" baseline="-25000" dirty="0" err="1">
                <a:latin typeface="Times New Roman"/>
                <a:ea typeface="Calibri"/>
                <a:cs typeface="Arial"/>
              </a:rPr>
              <a:t>sample</a:t>
            </a:r>
            <a:r>
              <a:rPr lang="en-US" sz="2000" b="1" dirty="0">
                <a:latin typeface="Times New Roman"/>
                <a:ea typeface="Calibri"/>
                <a:cs typeface="Arial"/>
              </a:rPr>
              <a:t>)</a:t>
            </a:r>
            <a:r>
              <a:rPr lang="en-US" sz="2000" dirty="0">
                <a:latin typeface="Times New Roman"/>
                <a:ea typeface="Calibri"/>
                <a:cs typeface="Arial"/>
              </a:rPr>
              <a:t> and the resonance frequency of the protons in  the standard TMS </a:t>
            </a:r>
            <a:r>
              <a:rPr lang="en-US" sz="2000" b="1" dirty="0">
                <a:latin typeface="Times New Roman"/>
                <a:ea typeface="Calibri"/>
                <a:cs typeface="Arial"/>
              </a:rPr>
              <a:t>(ν </a:t>
            </a:r>
            <a:r>
              <a:rPr lang="en-US" sz="2000" b="1" baseline="-25000" dirty="0">
                <a:latin typeface="Times New Roman"/>
                <a:ea typeface="Calibri"/>
                <a:cs typeface="Arial"/>
              </a:rPr>
              <a:t>standard</a:t>
            </a:r>
            <a:r>
              <a:rPr lang="en-US" sz="2000" b="1" dirty="0">
                <a:latin typeface="Times New Roman"/>
                <a:ea typeface="Calibri"/>
                <a:cs typeface="Arial"/>
              </a:rPr>
              <a:t>)</a:t>
            </a:r>
            <a:r>
              <a:rPr lang="en-US" sz="2000" dirty="0">
                <a:latin typeface="Times New Roman"/>
                <a:ea typeface="Calibri"/>
                <a:cs typeface="Arial"/>
              </a:rPr>
              <a:t> .This quantity is measured in ppm and given the symbol delta δ. Its measure in equivalent frequency units which is then divided by the frequency of the spectrometer used. </a:t>
            </a:r>
            <a:endParaRPr lang="en-US" sz="2000" dirty="0">
              <a:ea typeface="Calibri"/>
              <a:cs typeface="Arial"/>
            </a:endParaRPr>
          </a:p>
          <a:p>
            <a:pPr>
              <a:lnSpc>
                <a:spcPct val="115000"/>
              </a:lnSpc>
              <a:spcAft>
                <a:spcPts val="0"/>
              </a:spcAft>
            </a:pPr>
            <a:r>
              <a:rPr lang="en-US" sz="2000" dirty="0">
                <a:latin typeface="Times New Roman"/>
                <a:ea typeface="Calibri"/>
                <a:cs typeface="Arial"/>
              </a:rPr>
              <a:t> </a:t>
            </a:r>
            <a:endParaRPr lang="en-US" sz="2000" dirty="0">
              <a:ea typeface="Calibri"/>
              <a:cs typeface="Arial"/>
            </a:endParaRPr>
          </a:p>
          <a:p>
            <a:pPr>
              <a:lnSpc>
                <a:spcPct val="115000"/>
              </a:lnSpc>
              <a:spcAft>
                <a:spcPts val="0"/>
              </a:spcAft>
            </a:pPr>
            <a:r>
              <a:rPr lang="en-US" sz="2000" dirty="0">
                <a:latin typeface="Times New Roman"/>
                <a:ea typeface="Calibri"/>
                <a:cs typeface="Arial"/>
              </a:rPr>
              <a:t>δ (Delta) or τ (Tau) scales are commonly used. In majority of organic compounds, protons resonate at a lower field than the proton of TMS. Thus Delta (δ) value for TMS equal to zero.</a:t>
            </a:r>
            <a:endParaRPr lang="en-US" sz="2000" dirty="0">
              <a:ea typeface="Calibri"/>
              <a:cs typeface="Arial"/>
            </a:endParaRPr>
          </a:p>
          <a:p>
            <a:pPr algn="ctr">
              <a:lnSpc>
                <a:spcPct val="115000"/>
              </a:lnSpc>
              <a:spcAft>
                <a:spcPts val="0"/>
              </a:spcAft>
            </a:pPr>
            <a:r>
              <a:rPr lang="en-US" sz="2000" b="1" baseline="-25000" dirty="0">
                <a:solidFill>
                  <a:srgbClr val="0070C0"/>
                </a:solidFill>
                <a:latin typeface="Times New Roman"/>
                <a:ea typeface="Calibri"/>
                <a:cs typeface="Arial"/>
              </a:rPr>
              <a:t> </a:t>
            </a:r>
            <a:endParaRPr lang="en-US" sz="2000" dirty="0">
              <a:ea typeface="Calibri"/>
              <a:cs typeface="Arial"/>
            </a:endParaRPr>
          </a:p>
          <a:p>
            <a:pPr>
              <a:lnSpc>
                <a:spcPct val="115000"/>
              </a:lnSpc>
              <a:spcAft>
                <a:spcPts val="1000"/>
              </a:spcAft>
            </a:pPr>
            <a:r>
              <a:rPr lang="en-US" sz="2000" dirty="0">
                <a:latin typeface="Times New Roman"/>
                <a:ea typeface="Calibri"/>
                <a:cs typeface="Arial"/>
              </a:rPr>
              <a:t>Since the operating frequency of the instrument is directly proportional to the strength of magnetic field, we can define δ as </a:t>
            </a:r>
            <a:endParaRPr lang="en-US" sz="2000" dirty="0">
              <a:ea typeface="Calibri"/>
              <a:cs typeface="Arial"/>
            </a:endParaRPr>
          </a:p>
        </p:txBody>
      </p:sp>
    </p:spTree>
    <p:extLst>
      <p:ext uri="{BB962C8B-B14F-4D97-AF65-F5344CB8AC3E}">
        <p14:creationId xmlns:p14="http://schemas.microsoft.com/office/powerpoint/2010/main" val="354563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29" name="Object 1"/>
          <p:cNvGraphicFramePr>
            <a:graphicFrameLocks noChangeAspect="1"/>
          </p:cNvGraphicFramePr>
          <p:nvPr/>
        </p:nvGraphicFramePr>
        <p:xfrm>
          <a:off x="1785918" y="357166"/>
          <a:ext cx="6151194" cy="1728767"/>
        </p:xfrm>
        <a:graphic>
          <a:graphicData uri="http://schemas.openxmlformats.org/presentationml/2006/ole">
            <mc:AlternateContent xmlns:mc="http://schemas.openxmlformats.org/markup-compatibility/2006">
              <mc:Choice xmlns:v="urn:schemas-microsoft-com:vml" Requires="v">
                <p:oleObj spid="_x0000_s22537" name="CS ChemDraw Drawing" r:id="rId3" imgW="5978271" imgH="1672971" progId="ChemDraw.Document.6.0">
                  <p:embed/>
                </p:oleObj>
              </mc:Choice>
              <mc:Fallback>
                <p:oleObj name="CS ChemDraw Drawing" r:id="rId3" imgW="5978271" imgH="1672971"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18" y="357166"/>
                        <a:ext cx="6151194" cy="17287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31" name="Object 3"/>
          <p:cNvGraphicFramePr>
            <a:graphicFrameLocks noChangeAspect="1"/>
          </p:cNvGraphicFramePr>
          <p:nvPr/>
        </p:nvGraphicFramePr>
        <p:xfrm>
          <a:off x="1714480" y="2214554"/>
          <a:ext cx="5577730" cy="3476634"/>
        </p:xfrm>
        <a:graphic>
          <a:graphicData uri="http://schemas.openxmlformats.org/presentationml/2006/ole">
            <mc:AlternateContent xmlns:mc="http://schemas.openxmlformats.org/markup-compatibility/2006">
              <mc:Choice xmlns:v="urn:schemas-microsoft-com:vml" Requires="v">
                <p:oleObj spid="_x0000_s22538" name="CS ChemDraw Drawing" r:id="rId5" imgW="7250811" imgH="4516755" progId="ChemDraw.Document.6.0">
                  <p:embed/>
                </p:oleObj>
              </mc:Choice>
              <mc:Fallback>
                <p:oleObj name="CS ChemDraw Drawing" r:id="rId5" imgW="7250811" imgH="4516755"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480" y="2214554"/>
                        <a:ext cx="5577730" cy="3476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7"/>
          <p:cNvSpPr>
            <a:spLocks noGrp="1"/>
          </p:cNvSpPr>
          <p:nvPr>
            <p:ph type="sldNum" sz="quarter" idx="12"/>
          </p:nvPr>
        </p:nvSpPr>
        <p:spPr/>
        <p:txBody>
          <a:bodyPr/>
          <a:lstStyle/>
          <a:p>
            <a:fld id="{834FD98C-5189-4B6D-BB26-D9B30D4D681E}"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834FD98C-5189-4B6D-BB26-D9B30D4D681E}" type="slidenum">
              <a:rPr lang="en-US" smtClean="0"/>
              <a:pPr/>
              <a:t>18</a:t>
            </a:fld>
            <a:endParaRPr lang="en-US"/>
          </a:p>
        </p:txBody>
      </p:sp>
      <p:sp>
        <p:nvSpPr>
          <p:cNvPr id="6" name="Rectangle 5"/>
          <p:cNvSpPr>
            <a:spLocks noChangeArrowheads="1"/>
          </p:cNvSpPr>
          <p:nvPr/>
        </p:nvSpPr>
        <p:spPr bwMode="auto">
          <a:xfrm>
            <a:off x="467544" y="180021"/>
            <a:ext cx="867645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Most chemical shift have values between 0-10. In the τ scale, signal for standard reference, TMS is taken as 10 ppm. The two scales are related by the expression,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كائن 6"/>
          <p:cNvGraphicFramePr>
            <a:graphicFrameLocks noChangeAspect="1"/>
          </p:cNvGraphicFramePr>
          <p:nvPr>
            <p:extLst>
              <p:ext uri="{D42A27DB-BD31-4B8C-83A1-F6EECF244321}">
                <p14:modId xmlns:p14="http://schemas.microsoft.com/office/powerpoint/2010/main" val="738699990"/>
              </p:ext>
            </p:extLst>
          </p:nvPr>
        </p:nvGraphicFramePr>
        <p:xfrm>
          <a:off x="2195736" y="2132856"/>
          <a:ext cx="3469769" cy="1212329"/>
        </p:xfrm>
        <a:graphic>
          <a:graphicData uri="http://schemas.openxmlformats.org/presentationml/2006/ole">
            <mc:AlternateContent xmlns:mc="http://schemas.openxmlformats.org/markup-compatibility/2006">
              <mc:Choice xmlns:v="urn:schemas-microsoft-com:vml" Requires="v">
                <p:oleObj spid="_x0000_s35846" name="CS ChemDraw Drawing" r:id="rId3" imgW="793623" imgH="280035" progId="ChemDraw.Document.6.0">
                  <p:embed/>
                </p:oleObj>
              </mc:Choice>
              <mc:Fallback>
                <p:oleObj name="CS ChemDraw Drawing" r:id="rId3" imgW="793623" imgH="280035" progId="ChemDraw.Document.6.0">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132856"/>
                        <a:ext cx="3469769" cy="1212329"/>
                      </a:xfrm>
                      <a:prstGeom prst="rect">
                        <a:avLst/>
                      </a:prstGeom>
                      <a:noFill/>
                    </p:spPr>
                  </p:pic>
                </p:oleObj>
              </mc:Fallback>
            </mc:AlternateContent>
          </a:graphicData>
        </a:graphic>
      </p:graphicFrame>
      <p:sp>
        <p:nvSpPr>
          <p:cNvPr id="8" name="مستطيل 7"/>
          <p:cNvSpPr/>
          <p:nvPr/>
        </p:nvSpPr>
        <p:spPr>
          <a:xfrm>
            <a:off x="494216" y="3645024"/>
            <a:ext cx="8424936" cy="3065455"/>
          </a:xfrm>
          <a:prstGeom prst="rect">
            <a:avLst/>
          </a:prstGeom>
        </p:spPr>
        <p:txBody>
          <a:bodyPr wrap="square">
            <a:spAutoFit/>
          </a:bodyPr>
          <a:lstStyle/>
          <a:p>
            <a:pPr>
              <a:lnSpc>
                <a:spcPct val="115000"/>
              </a:lnSpc>
              <a:spcAft>
                <a:spcPts val="0"/>
              </a:spcAft>
            </a:pPr>
            <a:r>
              <a:rPr lang="en-US" sz="2400" dirty="0">
                <a:solidFill>
                  <a:srgbClr val="000000"/>
                </a:solidFill>
                <a:latin typeface="Times New Roman"/>
                <a:ea typeface="Times New Roman"/>
                <a:cs typeface="Arial"/>
              </a:rPr>
              <a:t>The scale shown here is the now accepted one and is called delta (‘δ’). The older scale is called tau (τ) and it references TMS at 10. </a:t>
            </a:r>
            <a:endParaRPr lang="en-US" sz="2400" dirty="0">
              <a:ea typeface="Calibri"/>
              <a:cs typeface="Arial"/>
            </a:endParaRPr>
          </a:p>
          <a:p>
            <a:pPr>
              <a:lnSpc>
                <a:spcPct val="115000"/>
              </a:lnSpc>
              <a:spcAft>
                <a:spcPts val="0"/>
              </a:spcAft>
            </a:pPr>
            <a:r>
              <a:rPr lang="en-US" sz="2400" dirty="0">
                <a:latin typeface="Times New Roman"/>
                <a:ea typeface="Calibri"/>
                <a:cs typeface="Arial"/>
              </a:rPr>
              <a:t>NMR signal is usually plotted with magnetic field strength increasing to the right. Thus signal for TMS (highly shielded) appears at the extreme right of spectrum with δ =0 ppm. Greater the </a:t>
            </a:r>
            <a:r>
              <a:rPr lang="en-US" sz="2400" dirty="0" err="1">
                <a:latin typeface="Times New Roman"/>
                <a:ea typeface="Calibri"/>
                <a:cs typeface="Arial"/>
              </a:rPr>
              <a:t>deshielding</a:t>
            </a:r>
            <a:r>
              <a:rPr lang="en-US" sz="2400" dirty="0">
                <a:latin typeface="Times New Roman"/>
                <a:ea typeface="Calibri"/>
                <a:cs typeface="Arial"/>
              </a:rPr>
              <a:t> of protons, larger will be the value of δ. </a:t>
            </a:r>
            <a:endParaRPr lang="en-US" sz="2400" dirty="0">
              <a:ea typeface="Calibri"/>
              <a:cs typeface="Arial"/>
            </a:endParaRPr>
          </a:p>
          <a:p>
            <a:pPr>
              <a:lnSpc>
                <a:spcPct val="115000"/>
              </a:lnSpc>
              <a:spcAft>
                <a:spcPts val="0"/>
              </a:spcAft>
            </a:pPr>
            <a:r>
              <a:rPr lang="en-US" sz="2400" dirty="0">
                <a:latin typeface="Times New Roman"/>
                <a:ea typeface="Calibri"/>
                <a:cs typeface="Arial"/>
              </a:rPr>
              <a:t> </a:t>
            </a:r>
            <a:endParaRPr lang="en-US" sz="2400" dirty="0">
              <a:ea typeface="Calibri"/>
              <a:cs typeface="Arial"/>
            </a:endParaRPr>
          </a:p>
        </p:txBody>
      </p:sp>
    </p:spTree>
    <p:extLst>
      <p:ext uri="{BB962C8B-B14F-4D97-AF65-F5344CB8AC3E}">
        <p14:creationId xmlns:p14="http://schemas.microsoft.com/office/powerpoint/2010/main" val="43646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67543" y="3717032"/>
            <a:ext cx="784887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 instance, at 60 MHz the shift of the protons in CH</a:t>
            </a:r>
            <a:r>
              <a:rPr kumimoji="0" lang="en-US" sz="20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Br is 162 Hz from TMS, while at 100 MHz the shift is 270 Hz. However, both of these correspond to the same value of δ (2.70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ppm</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4577" name="Object 1"/>
          <p:cNvGraphicFramePr>
            <a:graphicFrameLocks noChangeAspect="1"/>
          </p:cNvGraphicFramePr>
          <p:nvPr>
            <p:extLst>
              <p:ext uri="{D42A27DB-BD31-4B8C-83A1-F6EECF244321}">
                <p14:modId xmlns:p14="http://schemas.microsoft.com/office/powerpoint/2010/main" val="1342210436"/>
              </p:ext>
            </p:extLst>
          </p:nvPr>
        </p:nvGraphicFramePr>
        <p:xfrm>
          <a:off x="822893" y="5013176"/>
          <a:ext cx="7516761" cy="1400181"/>
        </p:xfrm>
        <a:graphic>
          <a:graphicData uri="http://schemas.openxmlformats.org/presentationml/2006/ole">
            <mc:AlternateContent xmlns:mc="http://schemas.openxmlformats.org/markup-compatibility/2006">
              <mc:Choice xmlns:v="urn:schemas-microsoft-com:vml" Requires="v">
                <p:oleObj spid="_x0000_s24580" name="CS ChemDraw Drawing" r:id="rId3" imgW="3009519" imgH="557403" progId="ChemDraw.Document.6.0">
                  <p:embed/>
                </p:oleObj>
              </mc:Choice>
              <mc:Fallback>
                <p:oleObj name="CS ChemDraw Drawing" r:id="rId3" imgW="3009519" imgH="557403"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93" y="5013176"/>
                        <a:ext cx="7516761" cy="14001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3635896" y="3068960"/>
            <a:ext cx="1241045" cy="523220"/>
          </a:xfrm>
          <a:prstGeom prst="rect">
            <a:avLst/>
          </a:prstGeom>
        </p:spPr>
        <p:txBody>
          <a:bodyPr wrap="none">
            <a:spAutoFit/>
          </a:bodyPr>
          <a:lstStyle/>
          <a:p>
            <a:r>
              <a:rPr kumimoji="0" lang="en-US" sz="2800" b="1"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t>
            </a:r>
            <a:r>
              <a:rPr kumimoji="0" lang="en-US" sz="2800" b="1"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1"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Br</a:t>
            </a:r>
            <a:endParaRPr lang="en-US" sz="2800" dirty="0"/>
          </a:p>
        </p:txBody>
      </p:sp>
      <p:sp>
        <p:nvSpPr>
          <p:cNvPr id="5" name="Slide Number Placeholder 4"/>
          <p:cNvSpPr>
            <a:spLocks noGrp="1"/>
          </p:cNvSpPr>
          <p:nvPr>
            <p:ph type="sldNum" sz="quarter" idx="12"/>
          </p:nvPr>
        </p:nvSpPr>
        <p:spPr/>
        <p:txBody>
          <a:bodyPr/>
          <a:lstStyle/>
          <a:p>
            <a:fld id="{834FD98C-5189-4B6D-BB26-D9B30D4D681E}" type="slidenum">
              <a:rPr lang="en-US" smtClean="0"/>
              <a:pPr/>
              <a:t>19</a:t>
            </a:fld>
            <a:endParaRPr lang="en-US"/>
          </a:p>
        </p:txBody>
      </p:sp>
      <p:sp>
        <p:nvSpPr>
          <p:cNvPr id="2" name="مستطيل 1"/>
          <p:cNvSpPr/>
          <p:nvPr/>
        </p:nvSpPr>
        <p:spPr>
          <a:xfrm>
            <a:off x="251518" y="0"/>
            <a:ext cx="8712970" cy="2768963"/>
          </a:xfrm>
          <a:prstGeom prst="rect">
            <a:avLst/>
          </a:prstGeom>
        </p:spPr>
        <p:txBody>
          <a:bodyPr wrap="square">
            <a:spAutoFit/>
          </a:bodyPr>
          <a:lstStyle/>
          <a:p>
            <a:pPr>
              <a:lnSpc>
                <a:spcPct val="115000"/>
              </a:lnSpc>
              <a:spcAft>
                <a:spcPts val="1000"/>
              </a:spcAft>
            </a:pPr>
            <a:r>
              <a:rPr lang="en-US" dirty="0">
                <a:solidFill>
                  <a:srgbClr val="000000"/>
                </a:solidFill>
                <a:latin typeface="Times New Roman"/>
                <a:ea typeface="Times New Roman"/>
                <a:cs typeface="Arial"/>
              </a:rPr>
              <a:t>The scale itself is quoted in parts per million (ppm). It is actually a frequency scale, but if we quoted the frequency, the chemical shift would be dependent on the magnetic field (a 400MHz spectrometer would give different chemical shifts to a 300MHz spectrometer). To get around this, the chemical shift is quoted as a ratio compared with the main magnet field and is quoted in ppm</a:t>
            </a:r>
            <a:endParaRPr lang="en-US" sz="1600" dirty="0">
              <a:ea typeface="Calibri"/>
              <a:cs typeface="Arial"/>
            </a:endParaRPr>
          </a:p>
          <a:p>
            <a:pPr>
              <a:lnSpc>
                <a:spcPct val="115000"/>
              </a:lnSpc>
              <a:spcAft>
                <a:spcPts val="1000"/>
              </a:spcAft>
            </a:pPr>
            <a:r>
              <a:rPr lang="en-US" b="1" dirty="0">
                <a:solidFill>
                  <a:srgbClr val="C00000"/>
                </a:solidFill>
                <a:latin typeface="Times New Roman"/>
                <a:ea typeface="Calibri"/>
                <a:cs typeface="Arial"/>
              </a:rPr>
              <a:t>Note:-</a:t>
            </a:r>
            <a:r>
              <a:rPr lang="en-US" b="1" dirty="0">
                <a:latin typeface="Times New Roman"/>
                <a:ea typeface="Calibri"/>
                <a:cs typeface="Arial"/>
              </a:rPr>
              <a:t> The chemical shift values expressed in hertz vary with the field strength, so it’s more                          convenient and uniform to express them in parts per million from the reference frequency, which is field independent.</a:t>
            </a:r>
            <a:endParaRPr lang="en-US" sz="1600" dirty="0">
              <a:ea typeface="Calibri"/>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834FD98C-5189-4B6D-BB26-D9B30D4D681E}" type="slidenum">
              <a:rPr lang="en-US" smtClean="0"/>
              <a:pPr/>
              <a:t>2</a:t>
            </a:fld>
            <a:endParaRPr lang="en-US"/>
          </a:p>
        </p:txBody>
      </p:sp>
      <p:sp>
        <p:nvSpPr>
          <p:cNvPr id="5" name="Rectangle 2"/>
          <p:cNvSpPr>
            <a:spLocks noChangeArrowheads="1"/>
          </p:cNvSpPr>
          <p:nvPr/>
        </p:nvSpPr>
        <p:spPr bwMode="auto">
          <a:xfrm>
            <a:off x="539552" y="487706"/>
            <a:ext cx="835292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Boltzmann distribution in NMR-effect of  field strength and temperature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B</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0</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nuclei divide themselves between two energy levels(spin 1/2 nuclei. The relative numbers of nuclei occupying each level (once thermal equilibrium has been achieved) can be calculated according to </a:t>
            </a:r>
            <a:r>
              <a:rPr kumimoji="0" lang="en-US"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Boltzmann distribution law</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clear that, for net absorption to occur there must be more particles in the lower energy state than in the higher energy state. So we can calculate from the Boltzmann law the relative number occupy each level. The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boltzmann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law is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كائن 5"/>
          <p:cNvGraphicFramePr>
            <a:graphicFrameLocks noChangeAspect="1"/>
          </p:cNvGraphicFramePr>
          <p:nvPr>
            <p:extLst>
              <p:ext uri="{D42A27DB-BD31-4B8C-83A1-F6EECF244321}">
                <p14:modId xmlns:p14="http://schemas.microsoft.com/office/powerpoint/2010/main" val="2689603506"/>
              </p:ext>
            </p:extLst>
          </p:nvPr>
        </p:nvGraphicFramePr>
        <p:xfrm>
          <a:off x="755576" y="3042251"/>
          <a:ext cx="7560840" cy="3155311"/>
        </p:xfrm>
        <a:graphic>
          <a:graphicData uri="http://schemas.openxmlformats.org/presentationml/2006/ole">
            <mc:AlternateContent xmlns:mc="http://schemas.openxmlformats.org/markup-compatibility/2006">
              <mc:Choice xmlns:v="urn:schemas-microsoft-com:vml" Requires="v">
                <p:oleObj spid="_x0000_s30724" name="CS ChemDraw Drawing" r:id="rId3" imgW="6050185" imgH="2523367" progId="ChemDraw.Document.6.0">
                  <p:embed/>
                </p:oleObj>
              </mc:Choice>
              <mc:Fallback>
                <p:oleObj name="CS ChemDraw Drawing" r:id="rId3" imgW="6050185" imgH="2523367"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042251"/>
                        <a:ext cx="7560840" cy="3155311"/>
                      </a:xfrm>
                      <a:prstGeom prst="rect">
                        <a:avLst/>
                      </a:prstGeom>
                      <a:noFill/>
                    </p:spPr>
                  </p:pic>
                </p:oleObj>
              </mc:Fallback>
            </mc:AlternateContent>
          </a:graphicData>
        </a:graphic>
      </p:graphicFrame>
    </p:spTree>
    <p:extLst>
      <p:ext uri="{BB962C8B-B14F-4D97-AF65-F5344CB8AC3E}">
        <p14:creationId xmlns:p14="http://schemas.microsoft.com/office/powerpoint/2010/main" val="105805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5" name="Rectangle 3"/>
          <p:cNvSpPr>
            <a:spLocks noChangeArrowheads="1"/>
          </p:cNvSpPr>
          <p:nvPr/>
        </p:nvSpPr>
        <p:spPr bwMode="auto">
          <a:xfrm>
            <a:off x="285720" y="642918"/>
            <a:ext cx="850109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Example</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chemical shift position for the proton resonance in benzene (all six protons being equivalent) is δ 7.27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ppm</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How many hertz is this from the TMS resonance when instrument is working at (a) 100 MHz, (b) 60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MHz.</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5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6" name="Object 4"/>
          <p:cNvGraphicFramePr>
            <a:graphicFrameLocks noChangeAspect="1"/>
          </p:cNvGraphicFramePr>
          <p:nvPr/>
        </p:nvGraphicFramePr>
        <p:xfrm>
          <a:off x="1071538" y="2643182"/>
          <a:ext cx="6267469" cy="2333632"/>
        </p:xfrm>
        <a:graphic>
          <a:graphicData uri="http://schemas.openxmlformats.org/presentationml/2006/ole">
            <mc:AlternateContent xmlns:mc="http://schemas.openxmlformats.org/markup-compatibility/2006">
              <mc:Choice xmlns:v="urn:schemas-microsoft-com:vml" Requires="v">
                <p:oleObj spid="_x0000_s23558" name="CS ChemDraw Drawing" r:id="rId3" imgW="4364355" imgH="1618107" progId="ChemDraw.Document.6.0">
                  <p:embed/>
                </p:oleObj>
              </mc:Choice>
              <mc:Fallback>
                <p:oleObj name="CS ChemDraw Drawing" r:id="rId3" imgW="4364355" imgH="1618107"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38" y="2643182"/>
                        <a:ext cx="6267469" cy="2333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834FD98C-5189-4B6D-BB26-D9B30D4D681E}"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85720" y="714356"/>
            <a:ext cx="830868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Example:- </a:t>
            </a:r>
            <a:r>
              <a:rPr kumimoji="0" lang="en-US"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Calculate the chemical shifts of the toluene signals using the 80-MHz data.</a:t>
            </a:r>
            <a:endParaRPr kumimoji="0" lang="en-US" i="0" u="none" strike="noStrike" cap="none" normalizeH="0" baseline="0" dirty="0" smtClean="0">
              <a:ln>
                <a:noFill/>
              </a:ln>
              <a:solidFill>
                <a:schemeClr val="tx1"/>
              </a:solidFill>
              <a:effectLst/>
              <a:latin typeface="Arial" pitchFamily="34" charset="0"/>
              <a:cs typeface="Arial" pitchFamily="34" charset="0"/>
            </a:endParaRPr>
          </a:p>
        </p:txBody>
      </p:sp>
      <p:sp>
        <p:nvSpPr>
          <p:cNvPr id="256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02" name="Object 2"/>
          <p:cNvGraphicFramePr>
            <a:graphicFrameLocks noChangeAspect="1"/>
          </p:cNvGraphicFramePr>
          <p:nvPr/>
        </p:nvGraphicFramePr>
        <p:xfrm>
          <a:off x="2000232" y="1214422"/>
          <a:ext cx="4786346" cy="3112724"/>
        </p:xfrm>
        <a:graphic>
          <a:graphicData uri="http://schemas.openxmlformats.org/presentationml/2006/ole">
            <mc:AlternateContent xmlns:mc="http://schemas.openxmlformats.org/markup-compatibility/2006">
              <mc:Choice xmlns:v="urn:schemas-microsoft-com:vml" Requires="v">
                <p:oleObj spid="_x0000_s25607" name="CS ChemDraw Drawing" r:id="rId3" imgW="4806315" imgH="3136011" progId="ChemDraw.Document.6.0">
                  <p:embed/>
                </p:oleObj>
              </mc:Choice>
              <mc:Fallback>
                <p:oleObj name="CS ChemDraw Drawing" r:id="rId3" imgW="4806315" imgH="3136011"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32" y="1214422"/>
                        <a:ext cx="4786346" cy="31127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04" name="Object 4"/>
          <p:cNvGraphicFramePr>
            <a:graphicFrameLocks noChangeAspect="1"/>
          </p:cNvGraphicFramePr>
          <p:nvPr/>
        </p:nvGraphicFramePr>
        <p:xfrm>
          <a:off x="2000232" y="4786322"/>
          <a:ext cx="4294715" cy="1362078"/>
        </p:xfrm>
        <a:graphic>
          <a:graphicData uri="http://schemas.openxmlformats.org/presentationml/2006/ole">
            <mc:AlternateContent xmlns:mc="http://schemas.openxmlformats.org/markup-compatibility/2006">
              <mc:Choice xmlns:v="urn:schemas-microsoft-com:vml" Requires="v">
                <p:oleObj spid="_x0000_s25608" name="CS ChemDraw Drawing" r:id="rId5" imgW="3337179" imgH="1057275" progId="ChemDraw.Document.6.0">
                  <p:embed/>
                </p:oleObj>
              </mc:Choice>
              <mc:Fallback>
                <p:oleObj name="CS ChemDraw Drawing" r:id="rId5" imgW="3337179" imgH="1057275" progId="ChemDraw.Document.6.0">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32" y="4786322"/>
                        <a:ext cx="4294715" cy="13620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834FD98C-5189-4B6D-BB26-D9B30D4D681E}"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4FD98C-5189-4B6D-BB26-D9B30D4D681E}" type="slidenum">
              <a:rPr lang="en-US" smtClean="0"/>
              <a:pPr/>
              <a:t>22</a:t>
            </a:fld>
            <a:endParaRPr lang="en-US"/>
          </a:p>
        </p:txBody>
      </p:sp>
      <p:sp>
        <p:nvSpPr>
          <p:cNvPr id="30721" name="Rectangle 1"/>
          <p:cNvSpPr>
            <a:spLocks noChangeArrowheads="1"/>
          </p:cNvSpPr>
          <p:nvPr/>
        </p:nvSpPr>
        <p:spPr bwMode="auto">
          <a:xfrm>
            <a:off x="571472" y="1142984"/>
            <a:ext cx="771530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1- It can be used to reference both </a:t>
            </a:r>
            <a:r>
              <a:rPr kumimoji="0" lang="en-US"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1</a:t>
            </a: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H and </a:t>
            </a:r>
            <a:r>
              <a:rPr kumimoji="0" lang="en-US"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13</a:t>
            </a: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C in the same sample. </a:t>
            </a:r>
          </a:p>
          <a:p>
            <a:pPr marL="0" marR="0" lvl="0" indent="0" algn="l" defTabSz="914400" rtl="0" eaLnBrk="0" fontAlgn="base" latinLnBrk="0" hangingPunct="0">
              <a:lnSpc>
                <a:spcPct val="100000"/>
              </a:lnSpc>
              <a:spcBef>
                <a:spcPct val="0"/>
              </a:spcBef>
              <a:spcAft>
                <a:spcPct val="0"/>
              </a:spcAft>
              <a:buClrTx/>
              <a:buSzTx/>
              <a:tabLst/>
            </a:pPr>
            <a:endParaRPr kumimoji="0" lang="en-US"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2-TMS is un reactive (except with con. H</a:t>
            </a:r>
            <a:r>
              <a:rPr kumimoji="0" lang="en-US" b="1" i="0" u="none" strike="noStrike" cap="none" normalizeH="0" baseline="-30000" dirty="0" smtClean="0">
                <a:ln>
                  <a:noFill/>
                </a:ln>
                <a:solidFill>
                  <a:srgbClr val="002060"/>
                </a:solidFill>
                <a:effectLst/>
                <a:latin typeface="Times New Roman" pitchFamily="18" charset="0"/>
                <a:ea typeface="Times New Roman" pitchFamily="18" charset="0"/>
                <a:cs typeface="Times New Roman" pitchFamily="18" charset="0"/>
              </a:rPr>
              <a:t>2</a:t>
            </a:r>
            <a:r>
              <a:rPr kumimoji="0" lang="en-US"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S0</a:t>
            </a:r>
            <a:r>
              <a:rPr kumimoji="0" lang="en-US" b="1" i="0" u="none" strike="noStrike" cap="none" normalizeH="0" baseline="-30000" dirty="0" smtClean="0">
                <a:ln>
                  <a:noFill/>
                </a:ln>
                <a:solidFill>
                  <a:srgbClr val="002060"/>
                </a:solidFill>
                <a:effectLst/>
                <a:latin typeface="Times New Roman" pitchFamily="18" charset="0"/>
                <a:ea typeface="Times New Roman" pitchFamily="18" charset="0"/>
                <a:cs typeface="Times New Roman" pitchFamily="18" charset="0"/>
              </a:rPr>
              <a:t>4</a:t>
            </a:r>
            <a:r>
              <a:rPr kumimoji="0" lang="en-US"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with which it should not be used) and it does not associate with the sample.</a:t>
            </a:r>
          </a:p>
          <a:p>
            <a:pPr marL="0" marR="0" lvl="0" indent="0" algn="l" defTabSz="914400" rtl="0" eaLnBrk="0" fontAlgn="base" latinLnBrk="0" hangingPunct="0">
              <a:lnSpc>
                <a:spcPct val="100000"/>
              </a:lnSpc>
              <a:spcBef>
                <a:spcPct val="0"/>
              </a:spcBef>
              <a:spcAft>
                <a:spcPct val="0"/>
              </a:spcAft>
              <a:buClrTx/>
              <a:buSzTx/>
              <a:tabLst/>
            </a:pPr>
            <a:endParaRPr kumimoji="0" lang="en-US"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3- TMS is symmetrical, and thus gives a sharp peak of 12 equivalent protons.</a:t>
            </a:r>
          </a:p>
          <a:p>
            <a:pPr marL="0" marR="0" lvl="0" indent="0" algn="l" defTabSz="914400" rtl="0" eaLnBrk="0" fontAlgn="base" latinLnBrk="0" hangingPunct="0">
              <a:lnSpc>
                <a:spcPct val="100000"/>
              </a:lnSpc>
              <a:spcBef>
                <a:spcPct val="0"/>
              </a:spcBef>
              <a:spcAft>
                <a:spcPct val="0"/>
              </a:spcAft>
              <a:buClrTx/>
              <a:buSzTx/>
              <a:tabLst/>
            </a:pPr>
            <a:endParaRPr kumimoji="0" lang="en-US"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4- It is extremely volatile, and thus allows recovery of the pure sample.</a:t>
            </a:r>
          </a:p>
          <a:p>
            <a:pPr marL="0" marR="0" lvl="0" indent="0" algn="l" defTabSz="914400" rtl="0" eaLnBrk="0" fontAlgn="base" latinLnBrk="0" hangingPunct="0">
              <a:lnSpc>
                <a:spcPct val="100000"/>
              </a:lnSpc>
              <a:spcBef>
                <a:spcPct val="0"/>
              </a:spcBef>
              <a:spcAft>
                <a:spcPct val="0"/>
              </a:spcAft>
              <a:buClrTx/>
              <a:buSzTx/>
              <a:tabLst/>
            </a:pPr>
            <a:endParaRPr kumimoji="0" lang="en-US"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5- It is soluble in most organic solvents. </a:t>
            </a:r>
          </a:p>
          <a:p>
            <a:pPr marL="0" marR="0" lvl="0" indent="0" algn="l" defTabSz="914400" rtl="0" eaLnBrk="0" fontAlgn="base" latinLnBrk="0" hangingPunct="0">
              <a:lnSpc>
                <a:spcPct val="100000"/>
              </a:lnSpc>
              <a:spcBef>
                <a:spcPct val="0"/>
              </a:spcBef>
              <a:spcAft>
                <a:spcPct val="0"/>
              </a:spcAft>
              <a:buClrTx/>
              <a:buSzTx/>
              <a:tabLst/>
            </a:pPr>
            <a:endParaRPr kumimoji="0" lang="en-US"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6- Methyl protons of TMS are strongly shielded and therefore absorbs at higher field than almost all organic protons.</a:t>
            </a:r>
          </a:p>
          <a:p>
            <a:pPr marL="0" marR="0" lvl="0" indent="0" algn="l" defTabSz="914400" rtl="0" eaLnBrk="0" fontAlgn="base" latinLnBrk="0" hangingPunct="0">
              <a:lnSpc>
                <a:spcPct val="100000"/>
              </a:lnSpc>
              <a:spcBef>
                <a:spcPct val="0"/>
              </a:spcBef>
              <a:spcAft>
                <a:spcPct val="0"/>
              </a:spcAft>
              <a:buClrTx/>
              <a:buSzTx/>
              <a:tabLst/>
            </a:pPr>
            <a:endParaRPr kumimoji="0" lang="en-US"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7- It does not take part in intermolecular association with the sample.</a:t>
            </a: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Note:-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TMS cannot be used as an internal reference for substances dissolved in </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en-US" b="1" i="1"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 </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 aqueous solutions, the standard used is often the sodium salt of 2,2-dimethyl-2-silapentane-5-sulfonic acid or DSS.</a:t>
            </a: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 </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SiCH</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   (DSS)</a:t>
            </a: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500034" y="285728"/>
            <a:ext cx="8143932" cy="646331"/>
          </a:xfrm>
          <a:prstGeom prst="rect">
            <a:avLst/>
          </a:prstGeom>
        </p:spPr>
        <p:txBody>
          <a:bodyPr wrap="square">
            <a:spAutoFit/>
          </a:bodyPr>
          <a:lstStyle/>
          <a:p>
            <a:pPr lvl="0" fontAlgn="base">
              <a:spcBef>
                <a:spcPct val="0"/>
              </a:spcBef>
              <a:spcAft>
                <a:spcPct val="0"/>
              </a:spcAft>
            </a:pPr>
            <a:r>
              <a:rPr lang="en-US" b="1" dirty="0" err="1" smtClean="0">
                <a:solidFill>
                  <a:srgbClr val="C00000"/>
                </a:solidFill>
                <a:latin typeface="Times New Roman" pitchFamily="18" charset="0"/>
                <a:ea typeface="Times New Roman" pitchFamily="18" charset="0"/>
                <a:cs typeface="Times New Roman" pitchFamily="18" charset="0"/>
              </a:rPr>
              <a:t>TetramethylsiIane</a:t>
            </a:r>
            <a:r>
              <a:rPr lang="en-US" b="1" dirty="0" smtClean="0">
                <a:solidFill>
                  <a:srgbClr val="C00000"/>
                </a:solidFill>
                <a:latin typeface="Times New Roman" pitchFamily="18" charset="0"/>
                <a:ea typeface="Times New Roman" pitchFamily="18" charset="0"/>
                <a:cs typeface="Times New Roman" pitchFamily="18" charset="0"/>
              </a:rPr>
              <a:t> (TMS) is commonly used as an internal reference</a:t>
            </a:r>
            <a:endParaRPr lang="en-US" b="1" dirty="0" smtClean="0">
              <a:solidFill>
                <a:srgbClr val="C00000"/>
              </a:solidFill>
              <a:latin typeface="Times New Roman" pitchFamily="18" charset="0"/>
              <a:cs typeface="Times New Roman" pitchFamily="18" charset="0"/>
            </a:endParaRPr>
          </a:p>
          <a:p>
            <a:pPr lvl="0" eaLnBrk="0" fontAlgn="base" hangingPunct="0">
              <a:spcBef>
                <a:spcPct val="0"/>
              </a:spcBef>
              <a:spcAft>
                <a:spcPct val="0"/>
              </a:spcAft>
            </a:pPr>
            <a:r>
              <a:rPr lang="en-US" b="1" dirty="0" smtClean="0">
                <a:solidFill>
                  <a:srgbClr val="C00000"/>
                </a:solidFill>
                <a:latin typeface="Times New Roman" pitchFamily="18" charset="0"/>
                <a:ea typeface="Times New Roman" pitchFamily="18" charset="0"/>
                <a:cs typeface="Times New Roman" pitchFamily="18" charset="0"/>
              </a:rPr>
              <a:t>TMS is a good standard because</a:t>
            </a:r>
            <a:endParaRPr lang="en-US" b="1" dirty="0" smtClean="0">
              <a:solidFill>
                <a:srgbClr val="C0000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4FD98C-5189-4B6D-BB26-D9B30D4D681E}" type="slidenum">
              <a:rPr lang="en-US" smtClean="0"/>
              <a:pPr/>
              <a:t>23</a:t>
            </a:fld>
            <a:endParaRPr lang="en-US"/>
          </a:p>
        </p:txBody>
      </p:sp>
      <p:sp>
        <p:nvSpPr>
          <p:cNvPr id="31745" name="Rectangle 1"/>
          <p:cNvSpPr>
            <a:spLocks noChangeArrowheads="1"/>
          </p:cNvSpPr>
          <p:nvPr/>
        </p:nvSpPr>
        <p:spPr bwMode="auto">
          <a:xfrm>
            <a:off x="2214546" y="428604"/>
            <a:ext cx="352756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Internal and External References </a:t>
            </a:r>
            <a:endParaRPr kumimoji="0" lang="en-US" b="0" i="0" u="none" strike="noStrike" cap="none" normalizeH="0" baseline="0" dirty="0" smtClean="0">
              <a:ln>
                <a:noFill/>
              </a:ln>
              <a:solidFill>
                <a:srgbClr val="C00000"/>
              </a:solidFill>
              <a:effectLst/>
              <a:latin typeface="Arial" pitchFamily="34" charset="0"/>
              <a:cs typeface="Arial" pitchFamily="34" charset="0"/>
            </a:endParaRPr>
          </a:p>
        </p:txBody>
      </p:sp>
      <p:sp>
        <p:nvSpPr>
          <p:cNvPr id="31746" name="Rectangle 2"/>
          <p:cNvSpPr>
            <a:spLocks noChangeArrowheads="1"/>
          </p:cNvSpPr>
          <p:nvPr/>
        </p:nvSpPr>
        <p:spPr bwMode="auto">
          <a:xfrm>
            <a:off x="428596" y="1214422"/>
            <a:ext cx="792961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1- Internal reference:-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 compound giving a sharp NMR line that is dissolved directly in the sample solution under study (such as TMS and DSS).  </a:t>
            </a:r>
          </a:p>
          <a:p>
            <a:pPr marL="0" marR="0" lvl="0" indent="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Disadvantage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Intermolecular interactions or chemical reaction with the sample may occur.</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There are some problems with solubility of the reference in the sample solution.</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4FD98C-5189-4B6D-BB26-D9B30D4D681E}" type="slidenum">
              <a:rPr lang="en-US" smtClean="0"/>
              <a:pPr/>
              <a:t>24</a:t>
            </a:fld>
            <a:endParaRPr lang="en-US"/>
          </a:p>
        </p:txBody>
      </p:sp>
      <p:sp>
        <p:nvSpPr>
          <p:cNvPr id="33793" name="Rectangle 1"/>
          <p:cNvSpPr>
            <a:spLocks noChangeArrowheads="1"/>
          </p:cNvSpPr>
          <p:nvPr/>
        </p:nvSpPr>
        <p:spPr bwMode="auto">
          <a:xfrm>
            <a:off x="500034" y="1000108"/>
            <a:ext cx="807249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b="1" dirty="0" smtClean="0">
                <a:latin typeface="Times New Roman" pitchFamily="18" charset="0"/>
                <a:ea typeface="Calibri" pitchFamily="34" charset="0"/>
                <a:cs typeface="Times New Roman" pitchFamily="18" charset="0"/>
              </a:rPr>
              <a:t>2- </a:t>
            </a:r>
            <a:r>
              <a:rPr kumimoji="0" lang="en-US"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External reference.</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 external reference is a compound placed in a separate container from the sample. For liquid samples, an external reference compound is often placed as a neat (undiluted) liquid either in a small sealed capillary tube inside the sample tube or in the thin annulus formed by two precision coaxial tubes. The external reference compound is chosen in some cases, when it’s not inert toward most samples. Like in </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31</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 NMR used 85% H</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a:t>
            </a:r>
            <a:r>
              <a:rPr kumimoji="0" lang="en-US"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as external reference.</a:t>
            </a:r>
          </a:p>
          <a:p>
            <a:pPr marL="0" marR="0" lvl="0" indent="0" algn="l" defTabSz="914400" rtl="0" eaLnBrk="1" fontAlgn="base" latinLnBrk="0" hangingPunct="1">
              <a:lnSpc>
                <a:spcPct val="100000"/>
              </a:lnSpc>
              <a:spcBef>
                <a:spcPct val="0"/>
              </a:spcBef>
              <a:spcAft>
                <a:spcPct val="0"/>
              </a:spcAft>
              <a:buClrTx/>
              <a:buSzTx/>
              <a:tabLst/>
            </a:pP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Advantage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Eliminating the possibility of intermolecular interactions or chemical reaction with the sample. </a:t>
            </a: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There are no problems with solubility of the reference in the sample solution. </a:t>
            </a: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There is, however, a serious difficulty raised by the difference in bulk magnetic susceptibility between sample and reference.</a:t>
            </a: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25" name="Object 1"/>
          <p:cNvGraphicFramePr>
            <a:graphicFrameLocks noChangeAspect="1"/>
          </p:cNvGraphicFramePr>
          <p:nvPr/>
        </p:nvGraphicFramePr>
        <p:xfrm>
          <a:off x="2500298" y="1643050"/>
          <a:ext cx="3500462" cy="2967188"/>
        </p:xfrm>
        <a:graphic>
          <a:graphicData uri="http://schemas.openxmlformats.org/presentationml/2006/ole">
            <mc:AlternateContent xmlns:mc="http://schemas.openxmlformats.org/markup-compatibility/2006">
              <mc:Choice xmlns:v="urn:schemas-microsoft-com:vml" Requires="v">
                <p:oleObj spid="_x0000_s26627" name="CS ChemDraw Drawing" r:id="rId3" imgW="3698367" imgH="3125343" progId="ChemDraw.Document.6.0">
                  <p:embed/>
                </p:oleObj>
              </mc:Choice>
              <mc:Fallback>
                <p:oleObj name="CS ChemDraw Drawing" r:id="rId3" imgW="3698367" imgH="3125343"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298" y="1643050"/>
                        <a:ext cx="3500462" cy="296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7" name="Rectangle 3"/>
          <p:cNvSpPr>
            <a:spLocks noChangeArrowheads="1"/>
          </p:cNvSpPr>
          <p:nvPr/>
        </p:nvSpPr>
        <p:spPr bwMode="auto">
          <a:xfrm>
            <a:off x="1571604" y="1000108"/>
            <a:ext cx="46434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Shielding and </a:t>
            </a:r>
            <a:r>
              <a:rPr kumimoji="0" lang="en-US" sz="20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deshielding</a:t>
            </a:r>
            <a:r>
              <a:rPr kumimoji="0" lang="en-US"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effects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34FD98C-5189-4B6D-BB26-D9B30D4D681E}"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49" name="Object 1"/>
          <p:cNvGraphicFramePr>
            <a:graphicFrameLocks noChangeAspect="1"/>
          </p:cNvGraphicFramePr>
          <p:nvPr/>
        </p:nvGraphicFramePr>
        <p:xfrm>
          <a:off x="1000100" y="785794"/>
          <a:ext cx="7240719" cy="1023940"/>
        </p:xfrm>
        <a:graphic>
          <a:graphicData uri="http://schemas.openxmlformats.org/presentationml/2006/ole">
            <mc:AlternateContent xmlns:mc="http://schemas.openxmlformats.org/markup-compatibility/2006">
              <mc:Choice xmlns:v="urn:schemas-microsoft-com:vml" Requires="v">
                <p:oleObj spid="_x0000_s27657" name="CS ChemDraw Drawing" r:id="rId3" imgW="5336667" imgH="753999" progId="ChemDraw.Document.6.0">
                  <p:embed/>
                </p:oleObj>
              </mc:Choice>
              <mc:Fallback>
                <p:oleObj name="CS ChemDraw Drawing" r:id="rId3" imgW="5336667" imgH="753999"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785794"/>
                        <a:ext cx="7240719" cy="1023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51" name="Object 3"/>
          <p:cNvGraphicFramePr>
            <a:graphicFrameLocks noChangeAspect="1"/>
          </p:cNvGraphicFramePr>
          <p:nvPr/>
        </p:nvGraphicFramePr>
        <p:xfrm>
          <a:off x="2000232" y="2285992"/>
          <a:ext cx="4071966" cy="997632"/>
        </p:xfrm>
        <a:graphic>
          <a:graphicData uri="http://schemas.openxmlformats.org/presentationml/2006/ole">
            <mc:AlternateContent xmlns:mc="http://schemas.openxmlformats.org/markup-compatibility/2006">
              <mc:Choice xmlns:v="urn:schemas-microsoft-com:vml" Requires="v">
                <p:oleObj spid="_x0000_s27658" name="CS ChemDraw Drawing" r:id="rId5" imgW="2212467" imgH="543687" progId="ChemDraw.Document.6.0">
                  <p:embed/>
                </p:oleObj>
              </mc:Choice>
              <mc:Fallback>
                <p:oleObj name="CS ChemDraw Drawing" r:id="rId5" imgW="2212467" imgH="543687"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32" y="2285992"/>
                        <a:ext cx="4071966" cy="997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53" name="Object 5"/>
          <p:cNvGraphicFramePr>
            <a:graphicFrameLocks noChangeAspect="1"/>
          </p:cNvGraphicFramePr>
          <p:nvPr/>
        </p:nvGraphicFramePr>
        <p:xfrm>
          <a:off x="2500298" y="3929066"/>
          <a:ext cx="3214710" cy="799679"/>
        </p:xfrm>
        <a:graphic>
          <a:graphicData uri="http://schemas.openxmlformats.org/presentationml/2006/ole">
            <mc:AlternateContent xmlns:mc="http://schemas.openxmlformats.org/markup-compatibility/2006">
              <mc:Choice xmlns:v="urn:schemas-microsoft-com:vml" Requires="v">
                <p:oleObj spid="_x0000_s27659" name="CS ChemDraw Drawing" r:id="rId7" imgW="2242947" imgH="555879" progId="ChemDraw.Document.6.0">
                  <p:embed/>
                </p:oleObj>
              </mc:Choice>
              <mc:Fallback>
                <p:oleObj name="CS ChemDraw Drawing" r:id="rId7" imgW="2242947" imgH="555879" progId="ChemDraw.Document.6.0">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0298" y="3929066"/>
                        <a:ext cx="3214710" cy="799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834FD98C-5189-4B6D-BB26-D9B30D4D681E}"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00034" y="428604"/>
            <a:ext cx="800105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From this relation, it is clear that the protons with different electronic environments or with different shielding parameter can be brought into resonance in two ways:-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strength of the external field is kept steady and the radiofrequency is constantly varied.</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radio-frequency is kept steady and the strength of the external field is constantly varied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constant radiofrequency, shielding shifts the absorption up field (δ ↓ , τ ↑), in the molecules where there is spherical distribution of electrons around the proton. While </a:t>
            </a:r>
            <a:r>
              <a:rPr kumimoji="0" lang="en-US"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deshielding</a:t>
            </a: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shifts the absorption down field (δ ↑, τ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deshielding</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effect due to particular group decreases as its distance from the absorption proton increases.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8673" name="Object 1"/>
          <p:cNvGraphicFramePr>
            <a:graphicFrameLocks noChangeAspect="1"/>
          </p:cNvGraphicFramePr>
          <p:nvPr/>
        </p:nvGraphicFramePr>
        <p:xfrm>
          <a:off x="928662" y="3929066"/>
          <a:ext cx="6832740" cy="2390780"/>
        </p:xfrm>
        <a:graphic>
          <a:graphicData uri="http://schemas.openxmlformats.org/presentationml/2006/ole">
            <mc:AlternateContent xmlns:mc="http://schemas.openxmlformats.org/markup-compatibility/2006">
              <mc:Choice xmlns:v="urn:schemas-microsoft-com:vml" Requires="v">
                <p:oleObj spid="_x0000_s28675" name="CS ChemDraw Drawing" r:id="rId3" imgW="6659499" imgH="2326767" progId="ChemDraw.Document.6.0">
                  <p:embed/>
                </p:oleObj>
              </mc:Choice>
              <mc:Fallback>
                <p:oleObj name="CS ChemDraw Drawing" r:id="rId3" imgW="6659499" imgH="2326767"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62" y="3929066"/>
                        <a:ext cx="6832740" cy="23907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5" name="Rectangle 3"/>
          <p:cNvSpPr>
            <a:spLocks noChangeArrowheads="1"/>
          </p:cNvSpPr>
          <p:nvPr/>
        </p:nvSpPr>
        <p:spPr bwMode="auto">
          <a:xfrm>
            <a:off x="228600" y="2133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34FD98C-5189-4B6D-BB26-D9B30D4D681E}"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4FD98C-5189-4B6D-BB26-D9B30D4D681E}" type="slidenum">
              <a:rPr lang="en-US" smtClean="0"/>
              <a:pPr/>
              <a:t>28</a:t>
            </a:fld>
            <a:endParaRPr lang="en-US"/>
          </a:p>
        </p:txBody>
      </p:sp>
      <p:sp>
        <p:nvSpPr>
          <p:cNvPr id="4" name="TextBox 3"/>
          <p:cNvSpPr txBox="1"/>
          <p:nvPr/>
        </p:nvSpPr>
        <p:spPr>
          <a:xfrm>
            <a:off x="928662" y="785794"/>
            <a:ext cx="7929618" cy="2308324"/>
          </a:xfrm>
          <a:prstGeom prst="rect">
            <a:avLst/>
          </a:prstGeom>
          <a:noFill/>
        </p:spPr>
        <p:txBody>
          <a:bodyPr wrap="square" rtlCol="0">
            <a:spAutoFit/>
          </a:bodyPr>
          <a:lstStyle/>
          <a:p>
            <a:pPr marL="742950" indent="-742950">
              <a:buAutoNum type="alphaLcParenR"/>
            </a:pPr>
            <a:r>
              <a:rPr lang="en-US" sz="3600" b="1" dirty="0" smtClean="0">
                <a:latin typeface="Times New Roman" pitchFamily="18" charset="0"/>
                <a:cs typeface="Times New Roman" pitchFamily="18" charset="0"/>
              </a:rPr>
              <a:t>What is the energy difference between the two spin states of 1H in a magnetic field of 5.87T?</a:t>
            </a:r>
          </a:p>
          <a:p>
            <a:pPr marL="742950" indent="-742950">
              <a:buAutoNum type="alphaLcParenR"/>
            </a:pPr>
            <a:r>
              <a:rPr lang="en-US" sz="3600" b="1" dirty="0" smtClean="0">
                <a:latin typeface="Times New Roman" pitchFamily="18" charset="0"/>
                <a:cs typeface="Times New Roman" pitchFamily="18" charset="0"/>
              </a:rPr>
              <a:t> b) of 13 C</a:t>
            </a:r>
            <a:endParaRPr lang="en-US" sz="36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834FD98C-5189-4B6D-BB26-D9B30D4D681E}" type="slidenum">
              <a:rPr lang="en-US" smtClean="0"/>
              <a:pPr/>
              <a:t>3</a:t>
            </a:fld>
            <a:endParaRPr lang="en-US"/>
          </a:p>
        </p:txBody>
      </p:sp>
      <p:sp>
        <p:nvSpPr>
          <p:cNvPr id="3" name="Rectangle 2"/>
          <p:cNvSpPr>
            <a:spLocks noChangeArrowheads="1"/>
          </p:cNvSpPr>
          <p:nvPr/>
        </p:nvSpPr>
        <p:spPr bwMode="auto">
          <a:xfrm>
            <a:off x="323528" y="0"/>
            <a:ext cx="86409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Example:-</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25 </a:t>
            </a:r>
            <a:r>
              <a:rPr kumimoji="0" lang="en-US" sz="24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a:t>
            </a:r>
            <a:r>
              <a:rPr kumimoji="0" lang="en-US"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C what fraction of </a:t>
            </a:r>
            <a:r>
              <a:rPr kumimoji="0" lang="en-US" sz="24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1</a:t>
            </a:r>
            <a:r>
              <a:rPr kumimoji="0" lang="en-US"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H nuclei in 5.87T field are in the upper and lower states?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كائن 3"/>
          <p:cNvGraphicFramePr>
            <a:graphicFrameLocks noChangeAspect="1"/>
          </p:cNvGraphicFramePr>
          <p:nvPr>
            <p:extLst>
              <p:ext uri="{D42A27DB-BD31-4B8C-83A1-F6EECF244321}">
                <p14:modId xmlns:p14="http://schemas.microsoft.com/office/powerpoint/2010/main" val="1167210646"/>
              </p:ext>
            </p:extLst>
          </p:nvPr>
        </p:nvGraphicFramePr>
        <p:xfrm>
          <a:off x="827584" y="1023009"/>
          <a:ext cx="7776864" cy="5741898"/>
        </p:xfrm>
        <a:graphic>
          <a:graphicData uri="http://schemas.openxmlformats.org/presentationml/2006/ole">
            <mc:AlternateContent xmlns:mc="http://schemas.openxmlformats.org/markup-compatibility/2006">
              <mc:Choice xmlns:v="urn:schemas-microsoft-com:vml" Requires="v">
                <p:oleObj spid="_x0000_s31749" name="CS ChemDraw Drawing" r:id="rId3" imgW="4288384" imgH="4507521" progId="ChemDraw.Document.6.0">
                  <p:embed/>
                </p:oleObj>
              </mc:Choice>
              <mc:Fallback>
                <p:oleObj name="CS ChemDraw Drawing" r:id="rId3" imgW="4288384" imgH="4507521"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023009"/>
                        <a:ext cx="7776864" cy="5741898"/>
                      </a:xfrm>
                      <a:prstGeom prst="rect">
                        <a:avLst/>
                      </a:prstGeom>
                      <a:noFill/>
                    </p:spPr>
                  </p:pic>
                </p:oleObj>
              </mc:Fallback>
            </mc:AlternateContent>
          </a:graphicData>
        </a:graphic>
      </p:graphicFrame>
      <p:sp>
        <p:nvSpPr>
          <p:cNvPr id="5" name="Rectangle 3"/>
          <p:cNvSpPr>
            <a:spLocks noChangeArrowheads="1"/>
          </p:cNvSpPr>
          <p:nvPr/>
        </p:nvSpPr>
        <p:spPr bwMode="auto">
          <a:xfrm>
            <a:off x="0" y="427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3398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834FD98C-5189-4B6D-BB26-D9B30D4D681E}" type="slidenum">
              <a:rPr lang="en-US" smtClean="0"/>
              <a:pPr/>
              <a:t>4</a:t>
            </a:fld>
            <a:endParaRPr lang="en-US"/>
          </a:p>
        </p:txBody>
      </p:sp>
      <p:sp>
        <p:nvSpPr>
          <p:cNvPr id="3" name="Rectangle 2"/>
          <p:cNvSpPr>
            <a:spLocks noChangeArrowheads="1"/>
          </p:cNvSpPr>
          <p:nvPr/>
        </p:nvSpPr>
        <p:spPr bwMode="auto">
          <a:xfrm>
            <a:off x="351344" y="188640"/>
            <a:ext cx="856895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every million nuclei in the higher energy state (for protons at25°C in a 5.87 T magnet) there is an excess of only 20 in the lower energy state (an excess of 20 ppm). And difference for other elements is even smaller because of their smaller γ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valleue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the populations of the upper and lower states become exactly equal, we observe no net signal. This situation is called saturation. Therefore, the very small excess of nuclei in the lower spin state is quite important to NMR spectroscopy, and we can see that very sensitive NMR instrumentation is required to detect the signal. If we increase the operating frequency of the NMR instrument, the energy difference between the two states increases, which causes an increase in this excess. Following table shows how the excess increases with operating frequency.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كائن 3"/>
          <p:cNvGraphicFramePr>
            <a:graphicFrameLocks noChangeAspect="1"/>
          </p:cNvGraphicFramePr>
          <p:nvPr>
            <p:extLst>
              <p:ext uri="{D42A27DB-BD31-4B8C-83A1-F6EECF244321}">
                <p14:modId xmlns:p14="http://schemas.microsoft.com/office/powerpoint/2010/main" val="3735884276"/>
              </p:ext>
            </p:extLst>
          </p:nvPr>
        </p:nvGraphicFramePr>
        <p:xfrm>
          <a:off x="744029" y="4005064"/>
          <a:ext cx="7727950" cy="2651125"/>
        </p:xfrm>
        <a:graphic>
          <a:graphicData uri="http://schemas.openxmlformats.org/presentationml/2006/ole">
            <mc:AlternateContent xmlns:mc="http://schemas.openxmlformats.org/markup-compatibility/2006">
              <mc:Choice xmlns:v="urn:schemas-microsoft-com:vml" Requires="v">
                <p:oleObj spid="_x0000_s32772" name="CS ChemDraw Drawing" r:id="rId3" imgW="7111879" imgH="2602552" progId="ChemDraw.Document.6.0">
                  <p:embed/>
                </p:oleObj>
              </mc:Choice>
              <mc:Fallback>
                <p:oleObj name="CS ChemDraw Drawing" r:id="rId3" imgW="7111879" imgH="2602552" progId="ChemDraw.Document.6.0">
                  <p:embed/>
                  <p:pic>
                    <p:nvPicPr>
                      <p:cNvPr id="0" name="Object 1"/>
                      <p:cNvPicPr>
                        <a:picLocks noChangeAspect="1" noChangeArrowheads="1"/>
                      </p:cNvPicPr>
                      <p:nvPr/>
                    </p:nvPicPr>
                    <p:blipFill>
                      <a:blip r:embed="rId4"/>
                      <a:srcRect/>
                      <a:stretch>
                        <a:fillRect/>
                      </a:stretch>
                    </p:blipFill>
                    <p:spPr bwMode="auto">
                      <a:xfrm>
                        <a:off x="744029" y="4005064"/>
                        <a:ext cx="7727950" cy="2651125"/>
                      </a:xfrm>
                      <a:prstGeom prst="rect">
                        <a:avLst/>
                      </a:prstGeom>
                      <a:noFill/>
                    </p:spPr>
                  </p:pic>
                </p:oleObj>
              </mc:Fallback>
            </mc:AlternateContent>
          </a:graphicData>
        </a:graphic>
      </p:graphicFrame>
    </p:spTree>
    <p:extLst>
      <p:ext uri="{BB962C8B-B14F-4D97-AF65-F5344CB8AC3E}">
        <p14:creationId xmlns:p14="http://schemas.microsoft.com/office/powerpoint/2010/main" val="3493003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834FD98C-5189-4B6D-BB26-D9B30D4D681E}" type="slidenum">
              <a:rPr lang="en-US" smtClean="0"/>
              <a:pPr/>
              <a:t>5</a:t>
            </a:fld>
            <a:endParaRPr lang="en-US"/>
          </a:p>
        </p:txBody>
      </p:sp>
      <p:graphicFrame>
        <p:nvGraphicFramePr>
          <p:cNvPr id="3" name="جدول 2"/>
          <p:cNvGraphicFramePr>
            <a:graphicFrameLocks noGrp="1"/>
          </p:cNvGraphicFramePr>
          <p:nvPr>
            <p:extLst>
              <p:ext uri="{D42A27DB-BD31-4B8C-83A1-F6EECF244321}">
                <p14:modId xmlns:p14="http://schemas.microsoft.com/office/powerpoint/2010/main" val="2590128786"/>
              </p:ext>
            </p:extLst>
          </p:nvPr>
        </p:nvGraphicFramePr>
        <p:xfrm>
          <a:off x="1187624" y="836712"/>
          <a:ext cx="7319680" cy="2954655"/>
        </p:xfrm>
        <a:graphic>
          <a:graphicData uri="http://schemas.openxmlformats.org/drawingml/2006/table">
            <a:tbl>
              <a:tblPr firstRow="1" firstCol="1" bandRow="1"/>
              <a:tblGrid>
                <a:gridCol w="3659840"/>
                <a:gridCol w="3659840"/>
              </a:tblGrid>
              <a:tr h="298322">
                <a:tc>
                  <a:txBody>
                    <a:bodyPr/>
                    <a:lstStyle/>
                    <a:p>
                      <a:pPr algn="ctr">
                        <a:lnSpc>
                          <a:spcPct val="115000"/>
                        </a:lnSpc>
                        <a:spcAft>
                          <a:spcPts val="0"/>
                        </a:spcAft>
                      </a:pPr>
                      <a:r>
                        <a:rPr lang="en-US" sz="2000" b="1" dirty="0">
                          <a:solidFill>
                            <a:srgbClr val="00B050"/>
                          </a:solidFill>
                          <a:effectLst/>
                          <a:latin typeface="Times New Roman"/>
                          <a:ea typeface="Calibri"/>
                          <a:cs typeface="Arial"/>
                        </a:rPr>
                        <a:t>Operating frequency (MHz)</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baseline="30000" dirty="0">
                          <a:solidFill>
                            <a:srgbClr val="00B050"/>
                          </a:solidFill>
                          <a:effectLst/>
                          <a:latin typeface="Times New Roman"/>
                          <a:ea typeface="Calibri"/>
                          <a:cs typeface="Arial"/>
                        </a:rPr>
                        <a:t>1</a:t>
                      </a:r>
                      <a:r>
                        <a:rPr lang="en-US" sz="2000" b="1" dirty="0">
                          <a:solidFill>
                            <a:srgbClr val="00B050"/>
                          </a:solidFill>
                          <a:effectLst/>
                          <a:latin typeface="Times New Roman"/>
                          <a:ea typeface="Calibri"/>
                          <a:cs typeface="Arial"/>
                        </a:rPr>
                        <a:t>H Excess nuclei</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22">
                <a:tc>
                  <a:txBody>
                    <a:bodyPr/>
                    <a:lstStyle/>
                    <a:p>
                      <a:pPr algn="ctr">
                        <a:lnSpc>
                          <a:spcPct val="115000"/>
                        </a:lnSpc>
                        <a:spcAft>
                          <a:spcPts val="0"/>
                        </a:spcAft>
                      </a:pPr>
                      <a:r>
                        <a:rPr lang="en-US" sz="2000" b="1" dirty="0">
                          <a:effectLst/>
                          <a:latin typeface="Times New Roman"/>
                          <a:ea typeface="Calibri"/>
                          <a:cs typeface="Arial"/>
                        </a:rPr>
                        <a:t>20</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Times New Roman"/>
                          <a:ea typeface="Calibri"/>
                          <a:cs typeface="Arial"/>
                        </a:rPr>
                        <a:t>3</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22">
                <a:tc>
                  <a:txBody>
                    <a:bodyPr/>
                    <a:lstStyle/>
                    <a:p>
                      <a:pPr algn="ctr">
                        <a:lnSpc>
                          <a:spcPct val="115000"/>
                        </a:lnSpc>
                        <a:spcAft>
                          <a:spcPts val="0"/>
                        </a:spcAft>
                      </a:pPr>
                      <a:r>
                        <a:rPr lang="en-US" sz="2000" b="1">
                          <a:effectLst/>
                          <a:latin typeface="Times New Roman"/>
                          <a:ea typeface="Calibri"/>
                          <a:cs typeface="Arial"/>
                        </a:rPr>
                        <a:t>40</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Times New Roman"/>
                          <a:ea typeface="Calibri"/>
                          <a:cs typeface="Arial"/>
                        </a:rPr>
                        <a:t>6</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22">
                <a:tc>
                  <a:txBody>
                    <a:bodyPr/>
                    <a:lstStyle/>
                    <a:p>
                      <a:pPr algn="ctr">
                        <a:lnSpc>
                          <a:spcPct val="115000"/>
                        </a:lnSpc>
                        <a:spcAft>
                          <a:spcPts val="0"/>
                        </a:spcAft>
                      </a:pPr>
                      <a:r>
                        <a:rPr lang="en-US" sz="2000" b="1">
                          <a:effectLst/>
                          <a:latin typeface="Times New Roman"/>
                          <a:ea typeface="Calibri"/>
                          <a:cs typeface="Arial"/>
                        </a:rPr>
                        <a:t>60</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Times New Roman"/>
                          <a:ea typeface="Calibri"/>
                          <a:cs typeface="Arial"/>
                        </a:rPr>
                        <a:t>9</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22">
                <a:tc>
                  <a:txBody>
                    <a:bodyPr/>
                    <a:lstStyle/>
                    <a:p>
                      <a:pPr algn="ctr">
                        <a:lnSpc>
                          <a:spcPct val="115000"/>
                        </a:lnSpc>
                        <a:spcAft>
                          <a:spcPts val="0"/>
                        </a:spcAft>
                      </a:pPr>
                      <a:r>
                        <a:rPr lang="en-US" sz="2000" b="1">
                          <a:effectLst/>
                          <a:latin typeface="Times New Roman"/>
                          <a:ea typeface="Calibri"/>
                          <a:cs typeface="Arial"/>
                        </a:rPr>
                        <a:t>80</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Times New Roman"/>
                          <a:ea typeface="Calibri"/>
                          <a:cs typeface="Arial"/>
                        </a:rPr>
                        <a:t>12</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22">
                <a:tc>
                  <a:txBody>
                    <a:bodyPr/>
                    <a:lstStyle/>
                    <a:p>
                      <a:pPr algn="ctr">
                        <a:lnSpc>
                          <a:spcPct val="115000"/>
                        </a:lnSpc>
                        <a:spcAft>
                          <a:spcPts val="0"/>
                        </a:spcAft>
                      </a:pPr>
                      <a:r>
                        <a:rPr lang="en-US" sz="2000" b="1">
                          <a:effectLst/>
                          <a:latin typeface="Times New Roman"/>
                          <a:ea typeface="Calibri"/>
                          <a:cs typeface="Arial"/>
                        </a:rPr>
                        <a:t>100</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Times New Roman"/>
                          <a:ea typeface="Calibri"/>
                          <a:cs typeface="Arial"/>
                        </a:rPr>
                        <a:t>16</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22">
                <a:tc>
                  <a:txBody>
                    <a:bodyPr/>
                    <a:lstStyle/>
                    <a:p>
                      <a:pPr algn="ctr">
                        <a:lnSpc>
                          <a:spcPct val="115000"/>
                        </a:lnSpc>
                        <a:spcAft>
                          <a:spcPts val="0"/>
                        </a:spcAft>
                      </a:pPr>
                      <a:r>
                        <a:rPr lang="en-US" sz="2000" b="1">
                          <a:effectLst/>
                          <a:latin typeface="Times New Roman"/>
                          <a:ea typeface="Calibri"/>
                          <a:cs typeface="Arial"/>
                        </a:rPr>
                        <a:t>200</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Times New Roman"/>
                          <a:ea typeface="Calibri"/>
                          <a:cs typeface="Arial"/>
                        </a:rPr>
                        <a:t>32</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22">
                <a:tc>
                  <a:txBody>
                    <a:bodyPr/>
                    <a:lstStyle/>
                    <a:p>
                      <a:pPr algn="ctr">
                        <a:lnSpc>
                          <a:spcPct val="115000"/>
                        </a:lnSpc>
                        <a:spcAft>
                          <a:spcPts val="0"/>
                        </a:spcAft>
                      </a:pPr>
                      <a:r>
                        <a:rPr lang="en-US" sz="2000" b="1">
                          <a:effectLst/>
                          <a:latin typeface="Times New Roman"/>
                          <a:ea typeface="Calibri"/>
                          <a:cs typeface="Arial"/>
                        </a:rPr>
                        <a:t>300</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Times New Roman"/>
                          <a:ea typeface="Calibri"/>
                          <a:cs typeface="Arial"/>
                        </a:rPr>
                        <a:t>48</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22">
                <a:tc>
                  <a:txBody>
                    <a:bodyPr/>
                    <a:lstStyle/>
                    <a:p>
                      <a:pPr algn="ctr">
                        <a:lnSpc>
                          <a:spcPct val="115000"/>
                        </a:lnSpc>
                        <a:spcAft>
                          <a:spcPts val="0"/>
                        </a:spcAft>
                      </a:pPr>
                      <a:r>
                        <a:rPr lang="en-US" sz="2000" b="1">
                          <a:effectLst/>
                          <a:latin typeface="Times New Roman"/>
                          <a:ea typeface="Calibri"/>
                          <a:cs typeface="Arial"/>
                        </a:rPr>
                        <a:t>600</a:t>
                      </a:r>
                      <a:endParaRPr lang="en-US" sz="20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effectLst/>
                          <a:latin typeface="Times New Roman"/>
                          <a:ea typeface="Calibri"/>
                          <a:cs typeface="Arial"/>
                        </a:rPr>
                        <a:t>96</a:t>
                      </a:r>
                      <a:endParaRPr lang="en-US" sz="20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434792" y="4149080"/>
            <a:ext cx="842493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also clearly shows why modern instrumentation has been designed with increasingly higher operating frequencies. The sensitivity of the instrument is increased, and the resonance signals are stronger, because more nuclei can undergo transition at higher frequency. Before the advent of higher-field instruments, it was very difficult to observe less-sensitive nuclei such as carbon-13, which is not very abundant (1.1%) and has a detection frequency much lower than that of hydrogen.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1691680" y="204609"/>
            <a:ext cx="6233501" cy="400110"/>
          </a:xfrm>
          <a:prstGeom prst="rect">
            <a:avLst/>
          </a:prstGeom>
        </p:spPr>
        <p:txBody>
          <a:bodyPr wrap="none">
            <a:spAutoFit/>
          </a:bodyPr>
          <a:lstStyle/>
          <a:p>
            <a:pPr lvl="0" rtl="1" fontAlgn="base">
              <a:spcBef>
                <a:spcPct val="0"/>
              </a:spcBef>
              <a:spcAft>
                <a:spcPct val="0"/>
              </a:spcAft>
            </a:pPr>
            <a:r>
              <a:rPr lang="en-US" sz="2000" b="1" dirty="0">
                <a:solidFill>
                  <a:srgbClr val="FF0000"/>
                </a:solidFill>
                <a:latin typeface="Times New Roman" pitchFamily="18" charset="0"/>
                <a:ea typeface="Calibri" pitchFamily="34" charset="0"/>
                <a:cs typeface="Times New Roman" pitchFamily="18" charset="0"/>
              </a:rPr>
              <a:t>Variation of </a:t>
            </a:r>
            <a:r>
              <a:rPr lang="en-US" sz="2000" b="1" baseline="30000" dirty="0">
                <a:solidFill>
                  <a:srgbClr val="FF0000"/>
                </a:solidFill>
                <a:latin typeface="Times New Roman" pitchFamily="18" charset="0"/>
                <a:ea typeface="Calibri" pitchFamily="34" charset="0"/>
                <a:cs typeface="Times New Roman" pitchFamily="18" charset="0"/>
              </a:rPr>
              <a:t>1</a:t>
            </a:r>
            <a:r>
              <a:rPr lang="en-US" sz="2000" b="1" dirty="0">
                <a:solidFill>
                  <a:srgbClr val="FF0000"/>
                </a:solidFill>
                <a:latin typeface="Times New Roman" pitchFamily="18" charset="0"/>
                <a:ea typeface="Calibri" pitchFamily="34" charset="0"/>
                <a:cs typeface="Times New Roman" pitchFamily="18" charset="0"/>
              </a:rPr>
              <a:t>H Excess nuclei with operating frequency </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7086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834FD98C-5189-4B6D-BB26-D9B30D4D681E}" type="slidenum">
              <a:rPr lang="en-US" smtClean="0"/>
              <a:pPr/>
              <a:t>6</a:t>
            </a:fld>
            <a:endParaRPr lang="en-US"/>
          </a:p>
        </p:txBody>
      </p:sp>
      <p:sp>
        <p:nvSpPr>
          <p:cNvPr id="3" name="مستطيل 2"/>
          <p:cNvSpPr/>
          <p:nvPr/>
        </p:nvSpPr>
        <p:spPr>
          <a:xfrm>
            <a:off x="539552" y="783661"/>
            <a:ext cx="7992888" cy="5121723"/>
          </a:xfrm>
          <a:prstGeom prst="rect">
            <a:avLst/>
          </a:prstGeom>
        </p:spPr>
        <p:txBody>
          <a:bodyPr wrap="square">
            <a:spAutoFit/>
          </a:bodyPr>
          <a:lstStyle/>
          <a:p>
            <a:pPr>
              <a:lnSpc>
                <a:spcPct val="115000"/>
              </a:lnSpc>
              <a:spcBef>
                <a:spcPts val="1000"/>
              </a:spcBef>
              <a:spcAft>
                <a:spcPts val="0"/>
              </a:spcAft>
            </a:pPr>
            <a:r>
              <a:rPr lang="en-US" sz="2400" b="1" i="1" u="sng" dirty="0">
                <a:solidFill>
                  <a:srgbClr val="FF0000"/>
                </a:solidFill>
                <a:latin typeface="Times New Roman"/>
                <a:ea typeface="Times New Roman"/>
                <a:cs typeface="Times New Roman"/>
              </a:rPr>
              <a:t>Number of signals </a:t>
            </a:r>
            <a:endParaRPr lang="en-US" sz="2400" b="1" dirty="0">
              <a:solidFill>
                <a:srgbClr val="4F81BD"/>
              </a:solidFill>
              <a:latin typeface="Cambria"/>
              <a:ea typeface="Times New Roman"/>
              <a:cs typeface="Times New Roman"/>
            </a:endParaRPr>
          </a:p>
          <a:p>
            <a:pPr>
              <a:lnSpc>
                <a:spcPct val="115000"/>
              </a:lnSpc>
              <a:spcAft>
                <a:spcPts val="1000"/>
              </a:spcAft>
            </a:pPr>
            <a:r>
              <a:rPr lang="en-US" sz="2400" dirty="0">
                <a:latin typeface="Times New Roman"/>
                <a:ea typeface="Calibri"/>
                <a:cs typeface="Arial"/>
              </a:rPr>
              <a:t>The number of signals in the NMR tells the number of different sets of equivalent protons in a molecule. Each signal corresponds to a set of equivalent protons. It may be noted that magnetically equivalent protons are chemically equivalent proton.</a:t>
            </a:r>
            <a:endParaRPr lang="en-US" sz="2400" dirty="0">
              <a:ea typeface="Calibri"/>
              <a:cs typeface="Arial"/>
            </a:endParaRPr>
          </a:p>
          <a:p>
            <a:pPr>
              <a:lnSpc>
                <a:spcPct val="115000"/>
              </a:lnSpc>
              <a:spcAft>
                <a:spcPts val="1000"/>
              </a:spcAft>
            </a:pPr>
            <a:r>
              <a:rPr lang="en-US" sz="2400" b="1" dirty="0">
                <a:solidFill>
                  <a:srgbClr val="0070C0"/>
                </a:solidFill>
                <a:latin typeface="Times New Roman"/>
                <a:ea typeface="Calibri"/>
                <a:cs typeface="Arial"/>
              </a:rPr>
              <a:t>Chemically equivalent protons: -</a:t>
            </a:r>
            <a:r>
              <a:rPr lang="en-US" sz="2400" dirty="0">
                <a:latin typeface="Times New Roman"/>
                <a:ea typeface="Calibri"/>
                <a:cs typeface="Arial"/>
              </a:rPr>
              <a:t> are protons in identical electronic environments, and have the same value of chemical shift in NMR spectroscopy.</a:t>
            </a:r>
            <a:endParaRPr lang="en-US" sz="2400" dirty="0">
              <a:ea typeface="Calibri"/>
              <a:cs typeface="Arial"/>
            </a:endParaRPr>
          </a:p>
          <a:p>
            <a:pPr algn="ctr">
              <a:lnSpc>
                <a:spcPct val="115000"/>
              </a:lnSpc>
              <a:spcAft>
                <a:spcPts val="1000"/>
              </a:spcAft>
            </a:pPr>
            <a:r>
              <a:rPr lang="en-US" sz="2400" b="1" dirty="0">
                <a:solidFill>
                  <a:srgbClr val="C00000"/>
                </a:solidFill>
                <a:latin typeface="Times New Roman"/>
                <a:ea typeface="Calibri"/>
                <a:cs typeface="Arial"/>
              </a:rPr>
              <a:t>Chemical equivalent</a:t>
            </a:r>
            <a:r>
              <a:rPr lang="en-US" sz="2400" b="1" dirty="0">
                <a:solidFill>
                  <a:srgbClr val="C00000"/>
                </a:solidFill>
                <a:latin typeface="Cambria Math"/>
                <a:ea typeface="Calibri"/>
                <a:cs typeface="Times New Roman"/>
              </a:rPr>
              <a:t>→</a:t>
            </a:r>
            <a:r>
              <a:rPr lang="en-US" sz="2400" b="1" dirty="0">
                <a:solidFill>
                  <a:srgbClr val="C00000"/>
                </a:solidFill>
                <a:latin typeface="Times New Roman"/>
                <a:ea typeface="Calibri"/>
                <a:cs typeface="Arial"/>
              </a:rPr>
              <a:t> chemical shift equivalent</a:t>
            </a:r>
            <a:endParaRPr lang="en-US" sz="2400" dirty="0">
              <a:ea typeface="Calibri"/>
              <a:cs typeface="Arial"/>
            </a:endParaRPr>
          </a:p>
          <a:p>
            <a:pPr algn="ctr">
              <a:lnSpc>
                <a:spcPct val="115000"/>
              </a:lnSpc>
              <a:spcAft>
                <a:spcPts val="1000"/>
              </a:spcAft>
            </a:pPr>
            <a:r>
              <a:rPr lang="en-US" sz="2400" b="1" dirty="0">
                <a:solidFill>
                  <a:srgbClr val="C00000"/>
                </a:solidFill>
                <a:latin typeface="Times New Roman"/>
                <a:ea typeface="Calibri"/>
                <a:cs typeface="Arial"/>
              </a:rPr>
              <a:t>Magnetically equivalent</a:t>
            </a:r>
            <a:r>
              <a:rPr lang="en-US" sz="2400" b="1" dirty="0">
                <a:solidFill>
                  <a:srgbClr val="C00000"/>
                </a:solidFill>
                <a:latin typeface="Cambria Math"/>
                <a:ea typeface="Calibri"/>
                <a:cs typeface="Times New Roman"/>
              </a:rPr>
              <a:t>→</a:t>
            </a:r>
            <a:r>
              <a:rPr lang="en-US" sz="2400" b="1" dirty="0">
                <a:solidFill>
                  <a:srgbClr val="C00000"/>
                </a:solidFill>
                <a:latin typeface="Times New Roman"/>
                <a:ea typeface="Calibri"/>
                <a:cs typeface="Arial"/>
              </a:rPr>
              <a:t> coupling equivalent</a:t>
            </a:r>
            <a:endParaRPr lang="en-US" sz="2400" dirty="0">
              <a:ea typeface="Calibri"/>
              <a:cs typeface="Arial"/>
            </a:endParaRPr>
          </a:p>
        </p:txBody>
      </p:sp>
    </p:spTree>
    <p:extLst>
      <p:ext uri="{BB962C8B-B14F-4D97-AF65-F5344CB8AC3E}">
        <p14:creationId xmlns:p14="http://schemas.microsoft.com/office/powerpoint/2010/main" val="3237512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834FD98C-5189-4B6D-BB26-D9B30D4D681E}" type="slidenum">
              <a:rPr lang="en-US" smtClean="0"/>
              <a:pPr/>
              <a:t>7</a:t>
            </a:fld>
            <a:endParaRPr lang="en-US"/>
          </a:p>
        </p:txBody>
      </p:sp>
      <p:sp>
        <p:nvSpPr>
          <p:cNvPr id="3" name="مستطيل 2"/>
          <p:cNvSpPr/>
          <p:nvPr/>
        </p:nvSpPr>
        <p:spPr>
          <a:xfrm>
            <a:off x="467544" y="476672"/>
            <a:ext cx="8568952" cy="1046440"/>
          </a:xfrm>
          <a:prstGeom prst="rect">
            <a:avLst/>
          </a:prstGeom>
        </p:spPr>
        <p:txBody>
          <a:bodyPr wrap="square">
            <a:spAutoFit/>
          </a:bodyPr>
          <a:lstStyle/>
          <a:p>
            <a:r>
              <a:rPr lang="en-US" sz="4400" b="1" dirty="0">
                <a:solidFill>
                  <a:prstClr val="black"/>
                </a:solidFill>
                <a:ea typeface="+mj-ea"/>
                <a:cs typeface="+mj-cs"/>
              </a:rPr>
              <a:t>Compounds showing one signal</a:t>
            </a:r>
            <a:r>
              <a:rPr lang="en-US" sz="4400" dirty="0">
                <a:solidFill>
                  <a:prstClr val="black"/>
                </a:solidFill>
                <a:ea typeface="+mj-ea"/>
                <a:cs typeface="+mj-cs"/>
              </a:rPr>
              <a:t/>
            </a:r>
            <a:br>
              <a:rPr lang="en-US" sz="4400" dirty="0">
                <a:solidFill>
                  <a:prstClr val="black"/>
                </a:solidFill>
                <a:ea typeface="+mj-ea"/>
                <a:cs typeface="+mj-cs"/>
              </a:rPr>
            </a:br>
            <a:endParaRPr lang="ar-IQ" dirty="0"/>
          </a:p>
        </p:txBody>
      </p:sp>
      <p:graphicFrame>
        <p:nvGraphicFramePr>
          <p:cNvPr id="4" name="كائن 3"/>
          <p:cNvGraphicFramePr>
            <a:graphicFrameLocks noChangeAspect="1"/>
          </p:cNvGraphicFramePr>
          <p:nvPr>
            <p:extLst>
              <p:ext uri="{D42A27DB-BD31-4B8C-83A1-F6EECF244321}">
                <p14:modId xmlns:p14="http://schemas.microsoft.com/office/powerpoint/2010/main" val="377784317"/>
              </p:ext>
            </p:extLst>
          </p:nvPr>
        </p:nvGraphicFramePr>
        <p:xfrm>
          <a:off x="827584" y="1523112"/>
          <a:ext cx="7085999" cy="1629147"/>
        </p:xfrm>
        <a:graphic>
          <a:graphicData uri="http://schemas.openxmlformats.org/presentationml/2006/ole">
            <mc:AlternateContent xmlns:mc="http://schemas.openxmlformats.org/markup-compatibility/2006">
              <mc:Choice xmlns:v="urn:schemas-microsoft-com:vml" Requires="v">
                <p:oleObj spid="_x0000_s29702" name="CS ChemDraw Drawing" r:id="rId3" imgW="6647307" imgH="1528191" progId="ChemDraw.Document.6.0">
                  <p:embed/>
                </p:oleObj>
              </mc:Choice>
              <mc:Fallback>
                <p:oleObj name="CS ChemDraw Drawing" r:id="rId3" imgW="6647307" imgH="1528191"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523112"/>
                        <a:ext cx="7085999" cy="1629147"/>
                      </a:xfrm>
                      <a:prstGeom prst="rect">
                        <a:avLst/>
                      </a:prstGeom>
                      <a:noFill/>
                      <a:ln>
                        <a:noFill/>
                      </a:ln>
                    </p:spPr>
                  </p:pic>
                </p:oleObj>
              </mc:Fallback>
            </mc:AlternateContent>
          </a:graphicData>
        </a:graphic>
      </p:graphicFrame>
      <p:graphicFrame>
        <p:nvGraphicFramePr>
          <p:cNvPr id="5" name="كائن 4"/>
          <p:cNvGraphicFramePr>
            <a:graphicFrameLocks noChangeAspect="1"/>
          </p:cNvGraphicFramePr>
          <p:nvPr/>
        </p:nvGraphicFramePr>
        <p:xfrm>
          <a:off x="1214438" y="3714750"/>
          <a:ext cx="6584950" cy="2214563"/>
        </p:xfrm>
        <a:graphic>
          <a:graphicData uri="http://schemas.openxmlformats.org/presentationml/2006/ole">
            <mc:AlternateContent xmlns:mc="http://schemas.openxmlformats.org/markup-compatibility/2006">
              <mc:Choice xmlns:v="urn:schemas-microsoft-com:vml" Requires="v">
                <p:oleObj spid="_x0000_s29703" name="CS ChemDraw Drawing" r:id="rId5" imgW="4757547" imgH="1605915" progId="ChemDraw.Document.6.0">
                  <p:embed/>
                </p:oleObj>
              </mc:Choice>
              <mc:Fallback>
                <p:oleObj name="CS ChemDraw Drawing" r:id="rId5" imgW="4757547" imgH="1605915"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38" y="3714750"/>
                        <a:ext cx="65849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131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102622350"/>
              </p:ext>
            </p:extLst>
          </p:nvPr>
        </p:nvGraphicFramePr>
        <p:xfrm>
          <a:off x="1619672" y="2420888"/>
          <a:ext cx="5722977" cy="4000528"/>
        </p:xfrm>
        <a:graphic>
          <a:graphicData uri="http://schemas.openxmlformats.org/presentationml/2006/ole">
            <mc:AlternateContent xmlns:mc="http://schemas.openxmlformats.org/markup-compatibility/2006">
              <mc:Choice xmlns:v="urn:schemas-microsoft-com:vml" Requires="v">
                <p:oleObj spid="_x0000_s16389" name="CS ChemDraw Drawing" r:id="rId3" imgW="5243400" imgH="3665160" progId="ChemDraw.Document.6.0">
                  <p:embed/>
                </p:oleObj>
              </mc:Choice>
              <mc:Fallback>
                <p:oleObj name="CS ChemDraw Drawing" r:id="rId3" imgW="5243400" imgH="366516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420888"/>
                        <a:ext cx="5722977" cy="4000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071538" y="345497"/>
            <a:ext cx="5500726" cy="400110"/>
          </a:xfrm>
          <a:prstGeom prst="rect">
            <a:avLst/>
          </a:prstGeom>
          <a:noFill/>
        </p:spPr>
        <p:txBody>
          <a:bodyPr wrap="square" rtlCol="0">
            <a:spAutoFit/>
          </a:bodyPr>
          <a:lstStyle/>
          <a:p>
            <a:r>
              <a:rPr lang="en-US" sz="2000" b="1" dirty="0">
                <a:solidFill>
                  <a:srgbClr val="C00000"/>
                </a:solidFill>
              </a:rPr>
              <a:t>Compounds showing more than one signal</a:t>
            </a:r>
            <a:endParaRPr lang="en-US" sz="2000" dirty="0">
              <a:solidFill>
                <a:srgbClr val="C00000"/>
              </a:solidFill>
            </a:endParaRPr>
          </a:p>
        </p:txBody>
      </p:sp>
      <p:sp>
        <p:nvSpPr>
          <p:cNvPr id="6" name="Slide Number Placeholder 5"/>
          <p:cNvSpPr>
            <a:spLocks noGrp="1"/>
          </p:cNvSpPr>
          <p:nvPr>
            <p:ph type="sldNum" sz="quarter" idx="12"/>
          </p:nvPr>
        </p:nvSpPr>
        <p:spPr/>
        <p:txBody>
          <a:bodyPr/>
          <a:lstStyle/>
          <a:p>
            <a:fld id="{834FD98C-5189-4B6D-BB26-D9B30D4D681E}" type="slidenum">
              <a:rPr lang="en-US" smtClean="0"/>
              <a:pPr/>
              <a:t>8</a:t>
            </a:fld>
            <a:endParaRPr lang="en-US"/>
          </a:p>
        </p:txBody>
      </p:sp>
      <p:sp>
        <p:nvSpPr>
          <p:cNvPr id="2" name="مستطيل 1"/>
          <p:cNvSpPr/>
          <p:nvPr/>
        </p:nvSpPr>
        <p:spPr>
          <a:xfrm>
            <a:off x="323528" y="971590"/>
            <a:ext cx="8424936" cy="1508105"/>
          </a:xfrm>
          <a:prstGeom prst="rect">
            <a:avLst/>
          </a:prstGeom>
        </p:spPr>
        <p:txBody>
          <a:bodyPr wrap="square">
            <a:spAutoFit/>
          </a:bodyPr>
          <a:lstStyle/>
          <a:p>
            <a:pPr lvl="0">
              <a:lnSpc>
                <a:spcPct val="115000"/>
              </a:lnSpc>
              <a:spcAft>
                <a:spcPts val="1000"/>
              </a:spcAft>
            </a:pPr>
            <a:r>
              <a:rPr lang="en-US" b="1" dirty="0">
                <a:solidFill>
                  <a:srgbClr val="002060"/>
                </a:solidFill>
                <a:latin typeface="Times New Roman"/>
                <a:ea typeface="Calibri"/>
                <a:cs typeface="Arial"/>
              </a:rPr>
              <a:t> </a:t>
            </a:r>
            <a:r>
              <a:rPr lang="en-US" sz="2000" b="1" dirty="0">
                <a:solidFill>
                  <a:srgbClr val="002060"/>
                </a:solidFill>
                <a:latin typeface="Times New Roman"/>
                <a:ea typeface="Calibri"/>
                <a:cs typeface="Arial"/>
              </a:rPr>
              <a:t>Compounds showing more than one signal, a molecule that has sets of protons that are chemically distinct from one another may give rise to a different absorption peak from each set, in which case the sets of protons are chemically nonequivalent</a:t>
            </a:r>
            <a:endParaRPr lang="en-US" sz="2000" dirty="0">
              <a:ea typeface="Calibri"/>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09" name="Object 1"/>
          <p:cNvGraphicFramePr>
            <a:graphicFrameLocks noChangeAspect="1"/>
          </p:cNvGraphicFramePr>
          <p:nvPr/>
        </p:nvGraphicFramePr>
        <p:xfrm>
          <a:off x="857224" y="2571744"/>
          <a:ext cx="7633811" cy="3176597"/>
        </p:xfrm>
        <a:graphic>
          <a:graphicData uri="http://schemas.openxmlformats.org/presentationml/2006/ole">
            <mc:AlternateContent xmlns:mc="http://schemas.openxmlformats.org/markup-compatibility/2006">
              <mc:Choice xmlns:v="urn:schemas-microsoft-com:vml" Requires="v">
                <p:oleObj spid="_x0000_s17411" name="CS ChemDraw Drawing" r:id="rId3" imgW="5889879" imgH="2454783" progId="ChemDraw.Document.6.0">
                  <p:embed/>
                </p:oleObj>
              </mc:Choice>
              <mc:Fallback>
                <p:oleObj name="CS ChemDraw Drawing" r:id="rId3" imgW="5889879" imgH="2454783"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2571744"/>
                        <a:ext cx="7633811" cy="31765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71472" y="857232"/>
            <a:ext cx="8143932" cy="1200329"/>
          </a:xfrm>
          <a:prstGeom prst="rect">
            <a:avLst/>
          </a:prstGeom>
          <a:noFill/>
        </p:spPr>
        <p:txBody>
          <a:bodyPr wrap="square" rtlCol="0">
            <a:spAutoFit/>
          </a:bodyPr>
          <a:lstStyle/>
          <a:p>
            <a:r>
              <a:rPr lang="en-US" b="1" dirty="0">
                <a:latin typeface="Times New Roman" pitchFamily="18" charset="0"/>
                <a:cs typeface="Times New Roman" pitchFamily="18" charset="0"/>
              </a:rPr>
              <a:t>Chemically equivalent protons must also be stereo chemically equivalent, particular set of protons are said to be chemically equivalent only if they remain in exactly similar environment when the stereo-chemical formula of the molecule under consideration is written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834FD98C-5189-4B6D-BB26-D9B30D4D681E}"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1926</Words>
  <Application>Microsoft Office PowerPoint</Application>
  <PresentationFormat>عرض على الشاشة (3:4)‏</PresentationFormat>
  <Paragraphs>133</Paragraphs>
  <Slides>28</Slides>
  <Notes>1</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28</vt:i4>
      </vt:variant>
    </vt:vector>
  </HeadingPairs>
  <TitlesOfParts>
    <vt:vector size="30" baseType="lpstr">
      <vt:lpstr>Office Theme</vt:lpstr>
      <vt:lpstr>CS ChemDraw Drawing</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Compounds showing one signal </dc:title>
  <dc:creator>1</dc:creator>
  <cp:lastModifiedBy>InteL</cp:lastModifiedBy>
  <cp:revision>14</cp:revision>
  <dcterms:created xsi:type="dcterms:W3CDTF">2014-03-03T07:19:00Z</dcterms:created>
  <dcterms:modified xsi:type="dcterms:W3CDTF">2019-03-04T15:33:31Z</dcterms:modified>
</cp:coreProperties>
</file>